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TT Commons Pro Expanded" charset="1" panose="020B0103030102020204"/>
      <p:regular r:id="rId33"/>
    </p:embeddedFont>
    <p:embeddedFont>
      <p:font typeface="Saira Condensed" charset="1" panose="00000506000000000000"/>
      <p:regular r:id="rId34"/>
    </p:embeddedFont>
    <p:embeddedFont>
      <p:font typeface="Saira Condensed Medium" charset="1" panose="00000606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5897880" y="6611765"/>
            <a:ext cx="6602348" cy="808917"/>
            <a:chOff x="0" y="0"/>
            <a:chExt cx="2268858" cy="277980"/>
          </a:xfrm>
        </p:grpSpPr>
        <p:sp>
          <p:nvSpPr>
            <p:cNvPr name="Freeform 4" id="4"/>
            <p:cNvSpPr/>
            <p:nvPr/>
          </p:nvSpPr>
          <p:spPr>
            <a:xfrm flipH="false" flipV="false" rot="0">
              <a:off x="0" y="0"/>
              <a:ext cx="2268858" cy="277980"/>
            </a:xfrm>
            <a:custGeom>
              <a:avLst/>
              <a:gdLst/>
              <a:ahLst/>
              <a:cxnLst/>
              <a:rect r="r" b="b" t="t" l="l"/>
              <a:pathLst>
                <a:path h="277980" w="2268858">
                  <a:moveTo>
                    <a:pt x="0" y="0"/>
                  </a:moveTo>
                  <a:lnTo>
                    <a:pt x="2268858" y="0"/>
                  </a:lnTo>
                  <a:lnTo>
                    <a:pt x="2268858" y="277980"/>
                  </a:lnTo>
                  <a:lnTo>
                    <a:pt x="0" y="277980"/>
                  </a:lnTo>
                  <a:close/>
                </a:path>
              </a:pathLst>
            </a:custGeom>
            <a:solidFill>
              <a:srgbClr val="FFFFFF"/>
            </a:solidFill>
          </p:spPr>
        </p:sp>
      </p:grpSp>
      <p:sp>
        <p:nvSpPr>
          <p:cNvPr name="TextBox 5" id="5"/>
          <p:cNvSpPr txBox="true"/>
          <p:nvPr/>
        </p:nvSpPr>
        <p:spPr>
          <a:xfrm rot="0">
            <a:off x="5842826" y="6729517"/>
            <a:ext cx="6602348" cy="523450"/>
          </a:xfrm>
          <a:prstGeom prst="rect">
            <a:avLst/>
          </a:prstGeom>
        </p:spPr>
        <p:txBody>
          <a:bodyPr anchor="t" rtlCol="false" tIns="0" lIns="0" bIns="0" rIns="0">
            <a:spAutoFit/>
          </a:bodyPr>
          <a:lstStyle/>
          <a:p>
            <a:pPr algn="ctr">
              <a:lnSpc>
                <a:spcPts val="3949"/>
              </a:lnSpc>
            </a:pPr>
            <a:r>
              <a:rPr lang="en-US" sz="3872">
                <a:solidFill>
                  <a:srgbClr val="0B1B27"/>
                </a:solidFill>
                <a:latin typeface="TT Commons Pro Expanded"/>
              </a:rPr>
              <a:t>Metehan Türkmen</a:t>
            </a:r>
          </a:p>
        </p:txBody>
      </p:sp>
      <p:sp>
        <p:nvSpPr>
          <p:cNvPr name="TextBox 6" id="6"/>
          <p:cNvSpPr txBox="true"/>
          <p:nvPr/>
        </p:nvSpPr>
        <p:spPr>
          <a:xfrm rot="0">
            <a:off x="5035605" y="5847502"/>
            <a:ext cx="8216790" cy="539115"/>
          </a:xfrm>
          <a:prstGeom prst="rect">
            <a:avLst/>
          </a:prstGeom>
        </p:spPr>
        <p:txBody>
          <a:bodyPr anchor="t" rtlCol="false" tIns="0" lIns="0" bIns="0" rIns="0">
            <a:spAutoFit/>
          </a:bodyPr>
          <a:lstStyle/>
          <a:p>
            <a:pPr algn="ctr">
              <a:lnSpc>
                <a:spcPts val="4079"/>
              </a:lnSpc>
            </a:pPr>
            <a:r>
              <a:rPr lang="en-US" sz="3999">
                <a:solidFill>
                  <a:srgbClr val="FFFFFF"/>
                </a:solidFill>
                <a:latin typeface="TT Commons Pro Expanded"/>
              </a:rPr>
              <a:t>Hazırlayanlar</a:t>
            </a:r>
          </a:p>
        </p:txBody>
      </p:sp>
      <p:sp>
        <p:nvSpPr>
          <p:cNvPr name="TextBox 7" id="7"/>
          <p:cNvSpPr txBox="true"/>
          <p:nvPr/>
        </p:nvSpPr>
        <p:spPr>
          <a:xfrm rot="0">
            <a:off x="2001605" y="3771900"/>
            <a:ext cx="14284790" cy="1428750"/>
          </a:xfrm>
          <a:prstGeom prst="rect">
            <a:avLst/>
          </a:prstGeom>
        </p:spPr>
        <p:txBody>
          <a:bodyPr anchor="t" rtlCol="false" tIns="0" lIns="0" bIns="0" rIns="0">
            <a:spAutoFit/>
          </a:bodyPr>
          <a:lstStyle/>
          <a:p>
            <a:pPr algn="ctr">
              <a:lnSpc>
                <a:spcPts val="11099"/>
              </a:lnSpc>
            </a:pPr>
            <a:r>
              <a:rPr lang="en-US" sz="9999">
                <a:solidFill>
                  <a:srgbClr val="FFFFFF"/>
                </a:solidFill>
                <a:latin typeface="Saira Condensed"/>
              </a:rPr>
              <a:t>NEAR FIELD COMMUNICATION</a:t>
            </a:r>
          </a:p>
        </p:txBody>
      </p:sp>
      <p:sp>
        <p:nvSpPr>
          <p:cNvPr name="Freeform 8" id="8"/>
          <p:cNvSpPr/>
          <p:nvPr/>
        </p:nvSpPr>
        <p:spPr>
          <a:xfrm flipH="false" flipV="false" rot="0">
            <a:off x="438008" y="6172200"/>
            <a:ext cx="3291840" cy="4114800"/>
          </a:xfrm>
          <a:custGeom>
            <a:avLst/>
            <a:gdLst/>
            <a:ahLst/>
            <a:cxnLst/>
            <a:rect r="r" b="b" t="t" l="l"/>
            <a:pathLst>
              <a:path h="4114800" w="3291840">
                <a:moveTo>
                  <a:pt x="0" y="0"/>
                </a:moveTo>
                <a:lnTo>
                  <a:pt x="3291840" y="0"/>
                </a:lnTo>
                <a:lnTo>
                  <a:pt x="329184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true" rot="0">
            <a:off x="13967460" y="0"/>
            <a:ext cx="3291840" cy="4114800"/>
          </a:xfrm>
          <a:custGeom>
            <a:avLst/>
            <a:gdLst/>
            <a:ahLst/>
            <a:cxnLst/>
            <a:rect r="r" b="b" t="t" l="l"/>
            <a:pathLst>
              <a:path h="4114800" w="3291840">
                <a:moveTo>
                  <a:pt x="0" y="4114800"/>
                </a:moveTo>
                <a:lnTo>
                  <a:pt x="3291840" y="4114800"/>
                </a:lnTo>
                <a:lnTo>
                  <a:pt x="3291840" y="0"/>
                </a:lnTo>
                <a:lnTo>
                  <a:pt x="0" y="0"/>
                </a:lnTo>
                <a:lnTo>
                  <a:pt x="0"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5897880" y="7420683"/>
            <a:ext cx="6602348" cy="808917"/>
            <a:chOff x="0" y="0"/>
            <a:chExt cx="2268858" cy="277980"/>
          </a:xfrm>
        </p:grpSpPr>
        <p:sp>
          <p:nvSpPr>
            <p:cNvPr name="Freeform 11" id="11"/>
            <p:cNvSpPr/>
            <p:nvPr/>
          </p:nvSpPr>
          <p:spPr>
            <a:xfrm flipH="false" flipV="false" rot="0">
              <a:off x="0" y="0"/>
              <a:ext cx="2268858" cy="277980"/>
            </a:xfrm>
            <a:custGeom>
              <a:avLst/>
              <a:gdLst/>
              <a:ahLst/>
              <a:cxnLst/>
              <a:rect r="r" b="b" t="t" l="l"/>
              <a:pathLst>
                <a:path h="277980" w="2268858">
                  <a:moveTo>
                    <a:pt x="0" y="0"/>
                  </a:moveTo>
                  <a:lnTo>
                    <a:pt x="2268858" y="0"/>
                  </a:lnTo>
                  <a:lnTo>
                    <a:pt x="2268858" y="277980"/>
                  </a:lnTo>
                  <a:lnTo>
                    <a:pt x="0" y="277980"/>
                  </a:lnTo>
                  <a:close/>
                </a:path>
              </a:pathLst>
            </a:custGeom>
            <a:solidFill>
              <a:srgbClr val="FFFFFF"/>
            </a:solidFill>
          </p:spPr>
        </p:sp>
      </p:grpSp>
      <p:sp>
        <p:nvSpPr>
          <p:cNvPr name="TextBox 12" id="12"/>
          <p:cNvSpPr txBox="true"/>
          <p:nvPr/>
        </p:nvSpPr>
        <p:spPr>
          <a:xfrm rot="0">
            <a:off x="5995226" y="7534983"/>
            <a:ext cx="6602348" cy="523450"/>
          </a:xfrm>
          <a:prstGeom prst="rect">
            <a:avLst/>
          </a:prstGeom>
        </p:spPr>
        <p:txBody>
          <a:bodyPr anchor="t" rtlCol="false" tIns="0" lIns="0" bIns="0" rIns="0">
            <a:spAutoFit/>
          </a:bodyPr>
          <a:lstStyle/>
          <a:p>
            <a:pPr algn="ctr">
              <a:lnSpc>
                <a:spcPts val="3949"/>
              </a:lnSpc>
            </a:pPr>
            <a:r>
              <a:rPr lang="en-US" sz="3872">
                <a:solidFill>
                  <a:srgbClr val="0B1B27"/>
                </a:solidFill>
                <a:latin typeface="TT Commons Pro Expanded"/>
              </a:rPr>
              <a:t>Efe Girgin</a:t>
            </a:r>
          </a:p>
        </p:txBody>
      </p:sp>
      <p:grpSp>
        <p:nvGrpSpPr>
          <p:cNvPr name="Group 13" id="13"/>
          <p:cNvGrpSpPr/>
          <p:nvPr/>
        </p:nvGrpSpPr>
        <p:grpSpPr>
          <a:xfrm rot="0">
            <a:off x="5897880" y="8220358"/>
            <a:ext cx="6602348" cy="808917"/>
            <a:chOff x="0" y="0"/>
            <a:chExt cx="2268858" cy="277980"/>
          </a:xfrm>
        </p:grpSpPr>
        <p:sp>
          <p:nvSpPr>
            <p:cNvPr name="Freeform 14" id="14"/>
            <p:cNvSpPr/>
            <p:nvPr/>
          </p:nvSpPr>
          <p:spPr>
            <a:xfrm flipH="false" flipV="false" rot="0">
              <a:off x="0" y="0"/>
              <a:ext cx="2268858" cy="277980"/>
            </a:xfrm>
            <a:custGeom>
              <a:avLst/>
              <a:gdLst/>
              <a:ahLst/>
              <a:cxnLst/>
              <a:rect r="r" b="b" t="t" l="l"/>
              <a:pathLst>
                <a:path h="277980" w="2268858">
                  <a:moveTo>
                    <a:pt x="0" y="0"/>
                  </a:moveTo>
                  <a:lnTo>
                    <a:pt x="2268858" y="0"/>
                  </a:lnTo>
                  <a:lnTo>
                    <a:pt x="2268858" y="277980"/>
                  </a:lnTo>
                  <a:lnTo>
                    <a:pt x="0" y="277980"/>
                  </a:lnTo>
                  <a:close/>
                </a:path>
              </a:pathLst>
            </a:custGeom>
            <a:solidFill>
              <a:srgbClr val="FFFFFF"/>
            </a:solidFill>
          </p:spPr>
        </p:sp>
      </p:grpSp>
      <p:sp>
        <p:nvSpPr>
          <p:cNvPr name="TextBox 15" id="15"/>
          <p:cNvSpPr txBox="true"/>
          <p:nvPr/>
        </p:nvSpPr>
        <p:spPr>
          <a:xfrm rot="0">
            <a:off x="5842826" y="8338109"/>
            <a:ext cx="6602348" cy="523450"/>
          </a:xfrm>
          <a:prstGeom prst="rect">
            <a:avLst/>
          </a:prstGeom>
        </p:spPr>
        <p:txBody>
          <a:bodyPr anchor="t" rtlCol="false" tIns="0" lIns="0" bIns="0" rIns="0">
            <a:spAutoFit/>
          </a:bodyPr>
          <a:lstStyle/>
          <a:p>
            <a:pPr algn="ctr">
              <a:lnSpc>
                <a:spcPts val="3949"/>
              </a:lnSpc>
            </a:pPr>
            <a:r>
              <a:rPr lang="en-US" sz="3872">
                <a:solidFill>
                  <a:srgbClr val="0B1B27"/>
                </a:solidFill>
                <a:latin typeface="TT Commons Pro Expanded"/>
              </a:rPr>
              <a:t>Said Enes Subaşı</a:t>
            </a:r>
          </a:p>
        </p:txBody>
      </p:sp>
      <p:grpSp>
        <p:nvGrpSpPr>
          <p:cNvPr name="Group 16" id="16"/>
          <p:cNvGrpSpPr/>
          <p:nvPr/>
        </p:nvGrpSpPr>
        <p:grpSpPr>
          <a:xfrm rot="0">
            <a:off x="5897880" y="9023484"/>
            <a:ext cx="6602348" cy="808917"/>
            <a:chOff x="0" y="0"/>
            <a:chExt cx="2268858" cy="277980"/>
          </a:xfrm>
        </p:grpSpPr>
        <p:sp>
          <p:nvSpPr>
            <p:cNvPr name="Freeform 17" id="17"/>
            <p:cNvSpPr/>
            <p:nvPr/>
          </p:nvSpPr>
          <p:spPr>
            <a:xfrm flipH="false" flipV="false" rot="0">
              <a:off x="0" y="0"/>
              <a:ext cx="2268858" cy="277980"/>
            </a:xfrm>
            <a:custGeom>
              <a:avLst/>
              <a:gdLst/>
              <a:ahLst/>
              <a:cxnLst/>
              <a:rect r="r" b="b" t="t" l="l"/>
              <a:pathLst>
                <a:path h="277980" w="2268858">
                  <a:moveTo>
                    <a:pt x="0" y="0"/>
                  </a:moveTo>
                  <a:lnTo>
                    <a:pt x="2268858" y="0"/>
                  </a:lnTo>
                  <a:lnTo>
                    <a:pt x="2268858" y="277980"/>
                  </a:lnTo>
                  <a:lnTo>
                    <a:pt x="0" y="277980"/>
                  </a:lnTo>
                  <a:close/>
                </a:path>
              </a:pathLst>
            </a:custGeom>
            <a:solidFill>
              <a:srgbClr val="FFFFFF"/>
            </a:solidFill>
          </p:spPr>
        </p:sp>
      </p:grpSp>
      <p:sp>
        <p:nvSpPr>
          <p:cNvPr name="TextBox 18" id="18"/>
          <p:cNvSpPr txBox="true"/>
          <p:nvPr/>
        </p:nvSpPr>
        <p:spPr>
          <a:xfrm rot="0">
            <a:off x="5842826" y="9141236"/>
            <a:ext cx="6602348" cy="523450"/>
          </a:xfrm>
          <a:prstGeom prst="rect">
            <a:avLst/>
          </a:prstGeom>
        </p:spPr>
        <p:txBody>
          <a:bodyPr anchor="t" rtlCol="false" tIns="0" lIns="0" bIns="0" rIns="0">
            <a:spAutoFit/>
          </a:bodyPr>
          <a:lstStyle/>
          <a:p>
            <a:pPr algn="ctr">
              <a:lnSpc>
                <a:spcPts val="3949"/>
              </a:lnSpc>
            </a:pPr>
            <a:r>
              <a:rPr lang="en-US" sz="3872">
                <a:solidFill>
                  <a:srgbClr val="0B1B27"/>
                </a:solidFill>
                <a:latin typeface="TT Commons Pro Expanded"/>
              </a:rPr>
              <a:t>Ahmet Celal Yazıcı</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8623690" y="1104900"/>
            <a:ext cx="9664310" cy="226314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Medium"/>
              </a:rPr>
              <a:t>NFC Etiketleri Nasıl Çalışır?</a:t>
            </a:r>
          </a:p>
          <a:p>
            <a:pPr algn="just">
              <a:lnSpc>
                <a:spcPts val="8880"/>
              </a:lnSpc>
            </a:pPr>
          </a:p>
        </p:txBody>
      </p:sp>
      <p:sp>
        <p:nvSpPr>
          <p:cNvPr name="AutoShape 4" id="4"/>
          <p:cNvSpPr/>
          <p:nvPr/>
        </p:nvSpPr>
        <p:spPr>
          <a:xfrm rot="0">
            <a:off x="9144000" y="2434590"/>
            <a:ext cx="9336213" cy="0"/>
          </a:xfrm>
          <a:prstGeom prst="line">
            <a:avLst/>
          </a:prstGeom>
          <a:ln cap="flat" w="47625">
            <a:solidFill>
              <a:srgbClr val="FFFFFF"/>
            </a:solidFill>
            <a:prstDash val="solid"/>
            <a:headEnd type="oval" len="lg" w="lg"/>
            <a:tailEnd type="oval" len="lg" w="lg"/>
          </a:ln>
        </p:spPr>
      </p:sp>
      <p:sp>
        <p:nvSpPr>
          <p:cNvPr name="Freeform 5" id="5"/>
          <p:cNvSpPr/>
          <p:nvPr/>
        </p:nvSpPr>
        <p:spPr>
          <a:xfrm flipH="false" flipV="false" rot="0">
            <a:off x="675762" y="3629570"/>
            <a:ext cx="7947928" cy="4612119"/>
          </a:xfrm>
          <a:custGeom>
            <a:avLst/>
            <a:gdLst/>
            <a:ahLst/>
            <a:cxnLst/>
            <a:rect r="r" b="b" t="t" l="l"/>
            <a:pathLst>
              <a:path h="4612119" w="7947928">
                <a:moveTo>
                  <a:pt x="0" y="0"/>
                </a:moveTo>
                <a:lnTo>
                  <a:pt x="7947928" y="0"/>
                </a:lnTo>
                <a:lnTo>
                  <a:pt x="7947928" y="4612118"/>
                </a:lnTo>
                <a:lnTo>
                  <a:pt x="0" y="4612118"/>
                </a:lnTo>
                <a:lnTo>
                  <a:pt x="0" y="0"/>
                </a:lnTo>
                <a:close/>
              </a:path>
            </a:pathLst>
          </a:custGeom>
          <a:blipFill>
            <a:blip r:embed="rId3"/>
            <a:stretch>
              <a:fillRect l="0" t="0" r="0" b="0"/>
            </a:stretch>
          </a:blipFill>
        </p:spPr>
      </p:sp>
      <p:sp>
        <p:nvSpPr>
          <p:cNvPr name="TextBox 6" id="6"/>
          <p:cNvSpPr txBox="true"/>
          <p:nvPr/>
        </p:nvSpPr>
        <p:spPr>
          <a:xfrm rot="0">
            <a:off x="9144000" y="3629570"/>
            <a:ext cx="7956269" cy="5171575"/>
          </a:xfrm>
          <a:prstGeom prst="rect">
            <a:avLst/>
          </a:prstGeom>
        </p:spPr>
        <p:txBody>
          <a:bodyPr anchor="t" rtlCol="false" tIns="0" lIns="0" bIns="0" rIns="0">
            <a:spAutoFit/>
          </a:bodyPr>
          <a:lstStyle/>
          <a:p>
            <a:pPr algn="l" marL="563569" indent="-281785" lvl="1">
              <a:lnSpc>
                <a:spcPts val="3132"/>
              </a:lnSpc>
              <a:buFont typeface="Arial"/>
              <a:buChar char="•"/>
            </a:pPr>
            <a:r>
              <a:rPr lang="en-US" sz="2610">
                <a:solidFill>
                  <a:srgbClr val="FFFFFF"/>
                </a:solidFill>
                <a:latin typeface="TT Commons Pro Expanded"/>
              </a:rPr>
              <a:t>Yakınlık: NFC teknolojisi, 10 cm veya daha kısa mesafelerde çalışır. </a:t>
            </a:r>
          </a:p>
          <a:p>
            <a:pPr algn="l" marL="563569" indent="-281785" lvl="1">
              <a:lnSpc>
                <a:spcPts val="3132"/>
              </a:lnSpc>
              <a:buFont typeface="Arial"/>
              <a:buChar char="•"/>
            </a:pPr>
            <a:r>
              <a:rPr lang="en-US" sz="2610">
                <a:solidFill>
                  <a:srgbClr val="FFFFFF"/>
                </a:solidFill>
                <a:latin typeface="TT Commons Pro Expanded"/>
              </a:rPr>
              <a:t>Enerji: NFC etiketleri pasif bileşenlerdir, yani enerji gerektirmezler. Onlar, etiketin yakınındaki aktif bir NFC cihazı (örneğin bir akıllı telefon) tarafından indüklenen elektromanyetik alan sayesinde çalışır.</a:t>
            </a:r>
          </a:p>
          <a:p>
            <a:pPr algn="l" marL="563569" indent="-281785" lvl="1">
              <a:lnSpc>
                <a:spcPts val="3132"/>
              </a:lnSpc>
              <a:buFont typeface="Arial"/>
              <a:buChar char="•"/>
            </a:pPr>
            <a:r>
              <a:rPr lang="en-US" sz="2610">
                <a:solidFill>
                  <a:srgbClr val="FFFFFF"/>
                </a:solidFill>
                <a:latin typeface="TT Commons Pro Expanded"/>
              </a:rPr>
              <a:t>Veri Aktarımı: Etiket ile aktif cihaz arasındaki veri aktarımı, elektromanyetik alan üzerinden gerçekleşir. Aktif cihaz, etikete enerji sağlar ve etiket içerisindeki veriyi okur veya yazar.</a:t>
            </a:r>
          </a:p>
          <a:p>
            <a:pPr algn="l">
              <a:lnSpc>
                <a:spcPts val="3132"/>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9476915" y="1104900"/>
            <a:ext cx="8811085" cy="226314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Medium"/>
              </a:rPr>
              <a:t>NFC Etiket Türleri</a:t>
            </a:r>
          </a:p>
          <a:p>
            <a:pPr algn="just">
              <a:lnSpc>
                <a:spcPts val="8880"/>
              </a:lnSpc>
            </a:pPr>
          </a:p>
        </p:txBody>
      </p:sp>
      <p:sp>
        <p:nvSpPr>
          <p:cNvPr name="AutoShape 4" id="4"/>
          <p:cNvSpPr/>
          <p:nvPr/>
        </p:nvSpPr>
        <p:spPr>
          <a:xfrm rot="0">
            <a:off x="9144000" y="2434590"/>
            <a:ext cx="9336213" cy="0"/>
          </a:xfrm>
          <a:prstGeom prst="line">
            <a:avLst/>
          </a:prstGeom>
          <a:ln cap="flat" w="47625">
            <a:solidFill>
              <a:srgbClr val="FFFFFF"/>
            </a:solidFill>
            <a:prstDash val="solid"/>
            <a:headEnd type="oval" len="lg" w="lg"/>
            <a:tailEnd type="oval" len="lg" w="lg"/>
          </a:ln>
        </p:spPr>
      </p:sp>
      <p:sp>
        <p:nvSpPr>
          <p:cNvPr name="Freeform 5" id="5"/>
          <p:cNvSpPr/>
          <p:nvPr/>
        </p:nvSpPr>
        <p:spPr>
          <a:xfrm flipH="false" flipV="false" rot="0">
            <a:off x="1628335" y="2541440"/>
            <a:ext cx="5372176" cy="6716860"/>
          </a:xfrm>
          <a:custGeom>
            <a:avLst/>
            <a:gdLst/>
            <a:ahLst/>
            <a:cxnLst/>
            <a:rect r="r" b="b" t="t" l="l"/>
            <a:pathLst>
              <a:path h="6716860" w="5372176">
                <a:moveTo>
                  <a:pt x="0" y="0"/>
                </a:moveTo>
                <a:lnTo>
                  <a:pt x="5372175" y="0"/>
                </a:lnTo>
                <a:lnTo>
                  <a:pt x="5372175" y="6716860"/>
                </a:lnTo>
                <a:lnTo>
                  <a:pt x="0" y="6716860"/>
                </a:lnTo>
                <a:lnTo>
                  <a:pt x="0" y="0"/>
                </a:lnTo>
                <a:close/>
              </a:path>
            </a:pathLst>
          </a:custGeom>
          <a:blipFill>
            <a:blip r:embed="rId3"/>
            <a:stretch>
              <a:fillRect l="0" t="0" r="0" b="0"/>
            </a:stretch>
          </a:blipFill>
        </p:spPr>
      </p:sp>
      <p:sp>
        <p:nvSpPr>
          <p:cNvPr name="TextBox 6" id="6"/>
          <p:cNvSpPr txBox="true"/>
          <p:nvPr/>
        </p:nvSpPr>
        <p:spPr>
          <a:xfrm rot="0">
            <a:off x="9144000" y="3984401"/>
            <a:ext cx="7534141" cy="4520485"/>
          </a:xfrm>
          <a:prstGeom prst="rect">
            <a:avLst/>
          </a:prstGeom>
        </p:spPr>
        <p:txBody>
          <a:bodyPr anchor="t" rtlCol="false" tIns="0" lIns="0" bIns="0" rIns="0">
            <a:spAutoFit/>
          </a:bodyPr>
          <a:lstStyle/>
          <a:p>
            <a:pPr algn="l">
              <a:lnSpc>
                <a:spcPts val="2966"/>
              </a:lnSpc>
            </a:pPr>
            <a:r>
              <a:rPr lang="en-US" sz="2471">
                <a:solidFill>
                  <a:srgbClr val="FFFFFF"/>
                </a:solidFill>
                <a:latin typeface="TT Commons Pro Expanded"/>
              </a:rPr>
              <a:t>Etiket Tip 1</a:t>
            </a:r>
          </a:p>
          <a:p>
            <a:pPr algn="l">
              <a:lnSpc>
                <a:spcPts val="2966"/>
              </a:lnSpc>
            </a:pPr>
          </a:p>
          <a:p>
            <a:pPr algn="l" marL="533668" indent="-266834" lvl="1">
              <a:lnSpc>
                <a:spcPts val="2966"/>
              </a:lnSpc>
              <a:buFont typeface="Arial"/>
              <a:buChar char="•"/>
            </a:pPr>
            <a:r>
              <a:rPr lang="en-US" sz="2471">
                <a:solidFill>
                  <a:srgbClr val="FFFFFF"/>
                </a:solidFill>
                <a:latin typeface="TT Commons Pro Expanded"/>
              </a:rPr>
              <a:t>Bellek Kapasitesi: 96 byte (genişletilebilir)</a:t>
            </a:r>
          </a:p>
          <a:p>
            <a:pPr algn="l" marL="533668" indent="-266834" lvl="1">
              <a:lnSpc>
                <a:spcPts val="2966"/>
              </a:lnSpc>
              <a:buFont typeface="Arial"/>
              <a:buChar char="•"/>
            </a:pPr>
            <a:r>
              <a:rPr lang="en-US" sz="2471">
                <a:solidFill>
                  <a:srgbClr val="FFFFFF"/>
                </a:solidFill>
                <a:latin typeface="TT Commons Pro Expanded"/>
              </a:rPr>
              <a:t>İletim Hızı: 106 kbps</a:t>
            </a:r>
          </a:p>
          <a:p>
            <a:pPr algn="l" marL="533668" indent="-266834" lvl="1">
              <a:lnSpc>
                <a:spcPts val="2966"/>
              </a:lnSpc>
              <a:buFont typeface="Arial"/>
              <a:buChar char="•"/>
            </a:pPr>
            <a:r>
              <a:rPr lang="en-US" sz="2471">
                <a:solidFill>
                  <a:srgbClr val="FFFFFF"/>
                </a:solidFill>
                <a:latin typeface="TT Commons Pro Expanded"/>
              </a:rPr>
              <a:t>Özellikler:</a:t>
            </a:r>
          </a:p>
          <a:p>
            <a:pPr algn="l" marL="533668" indent="-266834" lvl="1">
              <a:lnSpc>
                <a:spcPts val="2966"/>
              </a:lnSpc>
              <a:buFont typeface="Arial"/>
              <a:buChar char="•"/>
            </a:pPr>
            <a:r>
              <a:rPr lang="en-US" sz="2471">
                <a:solidFill>
                  <a:srgbClr val="FFFFFF"/>
                </a:solidFill>
                <a:latin typeface="TT Commons Pro Expanded"/>
              </a:rPr>
              <a:t>Okuma ve yazma yeteneğine sahiptir.</a:t>
            </a:r>
          </a:p>
          <a:p>
            <a:pPr algn="l" marL="533668" indent="-266834" lvl="1">
              <a:lnSpc>
                <a:spcPts val="2966"/>
              </a:lnSpc>
              <a:buFont typeface="Arial"/>
              <a:buChar char="•"/>
            </a:pPr>
            <a:r>
              <a:rPr lang="en-US" sz="2471">
                <a:solidFill>
                  <a:srgbClr val="FFFFFF"/>
                </a:solidFill>
                <a:latin typeface="TT Commons Pro Expanded"/>
              </a:rPr>
              <a:t>Kolayca yeniden programlanabilir.</a:t>
            </a:r>
          </a:p>
          <a:p>
            <a:pPr algn="l" marL="533668" indent="-266834" lvl="1">
              <a:lnSpc>
                <a:spcPts val="2966"/>
              </a:lnSpc>
              <a:buFont typeface="Arial"/>
              <a:buChar char="•"/>
            </a:pPr>
            <a:r>
              <a:rPr lang="en-US" sz="2471">
                <a:solidFill>
                  <a:srgbClr val="FFFFFF"/>
                </a:solidFill>
                <a:latin typeface="TT Commons Pro Expanded"/>
              </a:rPr>
              <a:t>Düşük maliyetlidir.</a:t>
            </a:r>
          </a:p>
          <a:p>
            <a:pPr algn="l" marL="533668" indent="-266834" lvl="1">
              <a:lnSpc>
                <a:spcPts val="2966"/>
              </a:lnSpc>
              <a:buFont typeface="Arial"/>
              <a:buChar char="•"/>
            </a:pPr>
            <a:r>
              <a:rPr lang="en-US" sz="2471">
                <a:solidFill>
                  <a:srgbClr val="FFFFFF"/>
                </a:solidFill>
                <a:latin typeface="TT Commons Pro Expanded"/>
              </a:rPr>
              <a:t>Kullanım Alanları: Basit uygulamalar, örneğin, URL yönlendirme veya basit veri saklama.</a:t>
            </a:r>
          </a:p>
          <a:p>
            <a:pPr algn="l">
              <a:lnSpc>
                <a:spcPts val="2966"/>
              </a:lnSpc>
            </a:pPr>
          </a:p>
          <a:p>
            <a:pPr algn="l">
              <a:lnSpc>
                <a:spcPts val="2966"/>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9476915" y="1104900"/>
            <a:ext cx="8811085" cy="226314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Medium"/>
              </a:rPr>
              <a:t>NFC Etiket Türleri</a:t>
            </a:r>
          </a:p>
          <a:p>
            <a:pPr algn="just">
              <a:lnSpc>
                <a:spcPts val="8880"/>
              </a:lnSpc>
            </a:pPr>
          </a:p>
        </p:txBody>
      </p:sp>
      <p:sp>
        <p:nvSpPr>
          <p:cNvPr name="AutoShape 4" id="4"/>
          <p:cNvSpPr/>
          <p:nvPr/>
        </p:nvSpPr>
        <p:spPr>
          <a:xfrm rot="0">
            <a:off x="9144000" y="2434590"/>
            <a:ext cx="9336213" cy="0"/>
          </a:xfrm>
          <a:prstGeom prst="line">
            <a:avLst/>
          </a:prstGeom>
          <a:ln cap="flat" w="47625">
            <a:solidFill>
              <a:srgbClr val="FFFFFF"/>
            </a:solidFill>
            <a:prstDash val="solid"/>
            <a:headEnd type="oval" len="lg" w="lg"/>
            <a:tailEnd type="oval" len="lg" w="lg"/>
          </a:ln>
        </p:spPr>
      </p:sp>
      <p:sp>
        <p:nvSpPr>
          <p:cNvPr name="Freeform 5" id="5"/>
          <p:cNvSpPr/>
          <p:nvPr/>
        </p:nvSpPr>
        <p:spPr>
          <a:xfrm flipH="false" flipV="false" rot="0">
            <a:off x="1744583" y="2991720"/>
            <a:ext cx="6266580" cy="6266580"/>
          </a:xfrm>
          <a:custGeom>
            <a:avLst/>
            <a:gdLst/>
            <a:ahLst/>
            <a:cxnLst/>
            <a:rect r="r" b="b" t="t" l="l"/>
            <a:pathLst>
              <a:path h="6266580" w="6266580">
                <a:moveTo>
                  <a:pt x="0" y="0"/>
                </a:moveTo>
                <a:lnTo>
                  <a:pt x="6266580" y="0"/>
                </a:lnTo>
                <a:lnTo>
                  <a:pt x="6266580" y="6266580"/>
                </a:lnTo>
                <a:lnTo>
                  <a:pt x="0" y="6266580"/>
                </a:lnTo>
                <a:lnTo>
                  <a:pt x="0" y="0"/>
                </a:lnTo>
                <a:close/>
              </a:path>
            </a:pathLst>
          </a:custGeom>
          <a:blipFill>
            <a:blip r:embed="rId3"/>
            <a:stretch>
              <a:fillRect l="0" t="0" r="0" b="0"/>
            </a:stretch>
          </a:blipFill>
        </p:spPr>
      </p:sp>
      <p:sp>
        <p:nvSpPr>
          <p:cNvPr name="TextBox 6" id="6"/>
          <p:cNvSpPr txBox="true"/>
          <p:nvPr/>
        </p:nvSpPr>
        <p:spPr>
          <a:xfrm rot="0">
            <a:off x="9144000" y="3984401"/>
            <a:ext cx="7534141" cy="4143777"/>
          </a:xfrm>
          <a:prstGeom prst="rect">
            <a:avLst/>
          </a:prstGeom>
        </p:spPr>
        <p:txBody>
          <a:bodyPr anchor="t" rtlCol="false" tIns="0" lIns="0" bIns="0" rIns="0">
            <a:spAutoFit/>
          </a:bodyPr>
          <a:lstStyle/>
          <a:p>
            <a:pPr algn="l">
              <a:lnSpc>
                <a:spcPts val="2966"/>
              </a:lnSpc>
            </a:pPr>
            <a:r>
              <a:rPr lang="en-US" sz="2471">
                <a:solidFill>
                  <a:srgbClr val="FFFFFF"/>
                </a:solidFill>
                <a:latin typeface="TT Commons Pro Expanded"/>
              </a:rPr>
              <a:t>Etiket Tip 2</a:t>
            </a:r>
          </a:p>
          <a:p>
            <a:pPr algn="l">
              <a:lnSpc>
                <a:spcPts val="2966"/>
              </a:lnSpc>
            </a:pPr>
          </a:p>
          <a:p>
            <a:pPr algn="l" marL="533668" indent="-266834" lvl="1">
              <a:lnSpc>
                <a:spcPts val="2966"/>
              </a:lnSpc>
              <a:buFont typeface="Arial"/>
              <a:buChar char="•"/>
            </a:pPr>
            <a:r>
              <a:rPr lang="en-US" sz="2471">
                <a:solidFill>
                  <a:srgbClr val="FFFFFF"/>
                </a:solidFill>
                <a:latin typeface="TT Commons Pro Expanded"/>
              </a:rPr>
              <a:t>Bellek Kapasitesi: 48 byte - 2 KB</a:t>
            </a:r>
          </a:p>
          <a:p>
            <a:pPr algn="l" marL="533668" indent="-266834" lvl="1">
              <a:lnSpc>
                <a:spcPts val="2966"/>
              </a:lnSpc>
              <a:buFont typeface="Arial"/>
              <a:buChar char="•"/>
            </a:pPr>
            <a:r>
              <a:rPr lang="en-US" sz="2471">
                <a:solidFill>
                  <a:srgbClr val="FFFFFF"/>
                </a:solidFill>
                <a:latin typeface="TT Commons Pro Expanded"/>
              </a:rPr>
              <a:t>İletim Hızı: 106 kbps</a:t>
            </a:r>
          </a:p>
          <a:p>
            <a:pPr algn="l" marL="533668" indent="-266834" lvl="1">
              <a:lnSpc>
                <a:spcPts val="2966"/>
              </a:lnSpc>
              <a:buFont typeface="Arial"/>
              <a:buChar char="•"/>
            </a:pPr>
            <a:r>
              <a:rPr lang="en-US" sz="2471">
                <a:solidFill>
                  <a:srgbClr val="FFFFFF"/>
                </a:solidFill>
                <a:latin typeface="TT Commons Pro Expanded"/>
              </a:rPr>
              <a:t>Özellikler:</a:t>
            </a:r>
          </a:p>
          <a:p>
            <a:pPr algn="l" marL="533668" indent="-266834" lvl="1">
              <a:lnSpc>
                <a:spcPts val="2966"/>
              </a:lnSpc>
              <a:buFont typeface="Arial"/>
              <a:buChar char="•"/>
            </a:pPr>
            <a:r>
              <a:rPr lang="en-US" sz="2471">
                <a:solidFill>
                  <a:srgbClr val="FFFFFF"/>
                </a:solidFill>
                <a:latin typeface="TT Commons Pro Expanded"/>
              </a:rPr>
              <a:t>Okuma ve yazma yeteneğine sahiptir.</a:t>
            </a:r>
          </a:p>
          <a:p>
            <a:pPr algn="l" marL="533668" indent="-266834" lvl="1">
              <a:lnSpc>
                <a:spcPts val="2966"/>
              </a:lnSpc>
              <a:buFont typeface="Arial"/>
              <a:buChar char="•"/>
            </a:pPr>
            <a:r>
              <a:rPr lang="en-US" sz="2471">
                <a:solidFill>
                  <a:srgbClr val="FFFFFF"/>
                </a:solidFill>
                <a:latin typeface="TT Commons Pro Expanded"/>
              </a:rPr>
              <a:t>Kilitleme mekanizması ile bir kez yazıldıktan sonra değiştirilemez hale getirilebilir.</a:t>
            </a:r>
          </a:p>
          <a:p>
            <a:pPr algn="l" marL="533668" indent="-266834" lvl="1">
              <a:lnSpc>
                <a:spcPts val="2966"/>
              </a:lnSpc>
              <a:buFont typeface="Arial"/>
              <a:buChar char="•"/>
            </a:pPr>
            <a:r>
              <a:rPr lang="en-US" sz="2471">
                <a:solidFill>
                  <a:srgbClr val="FFFFFF"/>
                </a:solidFill>
                <a:latin typeface="TT Commons Pro Expanded"/>
              </a:rPr>
              <a:t>Kullanım Alanları: Etkinlik biletleri, ödeme sistemleri, akıllı posterler.</a:t>
            </a:r>
          </a:p>
          <a:p>
            <a:pPr algn="l">
              <a:lnSpc>
                <a:spcPts val="2966"/>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9476915" y="1104900"/>
            <a:ext cx="8811085" cy="226314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Medium"/>
              </a:rPr>
              <a:t>NFC Etiket Türleri</a:t>
            </a:r>
          </a:p>
          <a:p>
            <a:pPr algn="just">
              <a:lnSpc>
                <a:spcPts val="8880"/>
              </a:lnSpc>
            </a:pPr>
          </a:p>
        </p:txBody>
      </p:sp>
      <p:sp>
        <p:nvSpPr>
          <p:cNvPr name="AutoShape 4" id="4"/>
          <p:cNvSpPr/>
          <p:nvPr/>
        </p:nvSpPr>
        <p:spPr>
          <a:xfrm rot="0">
            <a:off x="9144000" y="2434590"/>
            <a:ext cx="9336213" cy="0"/>
          </a:xfrm>
          <a:prstGeom prst="line">
            <a:avLst/>
          </a:prstGeom>
          <a:ln cap="flat" w="47625">
            <a:solidFill>
              <a:srgbClr val="FFFFFF"/>
            </a:solidFill>
            <a:prstDash val="solid"/>
            <a:headEnd type="oval" len="lg" w="lg"/>
            <a:tailEnd type="oval" len="lg" w="lg"/>
          </a:ln>
        </p:spPr>
      </p:sp>
      <p:sp>
        <p:nvSpPr>
          <p:cNvPr name="Freeform 5" id="5"/>
          <p:cNvSpPr/>
          <p:nvPr/>
        </p:nvSpPr>
        <p:spPr>
          <a:xfrm flipH="false" flipV="false" rot="0">
            <a:off x="1229576" y="3368040"/>
            <a:ext cx="6169693" cy="5970671"/>
          </a:xfrm>
          <a:custGeom>
            <a:avLst/>
            <a:gdLst/>
            <a:ahLst/>
            <a:cxnLst/>
            <a:rect r="r" b="b" t="t" l="l"/>
            <a:pathLst>
              <a:path h="5970671" w="6169693">
                <a:moveTo>
                  <a:pt x="0" y="0"/>
                </a:moveTo>
                <a:lnTo>
                  <a:pt x="6169693" y="0"/>
                </a:lnTo>
                <a:lnTo>
                  <a:pt x="6169693" y="5970671"/>
                </a:lnTo>
                <a:lnTo>
                  <a:pt x="0" y="5970671"/>
                </a:lnTo>
                <a:lnTo>
                  <a:pt x="0" y="0"/>
                </a:lnTo>
                <a:close/>
              </a:path>
            </a:pathLst>
          </a:custGeom>
          <a:blipFill>
            <a:blip r:embed="rId3"/>
            <a:stretch>
              <a:fillRect l="0" t="0" r="0" b="0"/>
            </a:stretch>
          </a:blipFill>
        </p:spPr>
      </p:sp>
      <p:sp>
        <p:nvSpPr>
          <p:cNvPr name="TextBox 6" id="6"/>
          <p:cNvSpPr txBox="true"/>
          <p:nvPr/>
        </p:nvSpPr>
        <p:spPr>
          <a:xfrm rot="0">
            <a:off x="9144000" y="3984401"/>
            <a:ext cx="7534141" cy="4897192"/>
          </a:xfrm>
          <a:prstGeom prst="rect">
            <a:avLst/>
          </a:prstGeom>
        </p:spPr>
        <p:txBody>
          <a:bodyPr anchor="t" rtlCol="false" tIns="0" lIns="0" bIns="0" rIns="0">
            <a:spAutoFit/>
          </a:bodyPr>
          <a:lstStyle/>
          <a:p>
            <a:pPr algn="l">
              <a:lnSpc>
                <a:spcPts val="2966"/>
              </a:lnSpc>
            </a:pPr>
            <a:r>
              <a:rPr lang="en-US" sz="2471">
                <a:solidFill>
                  <a:srgbClr val="FFFFFF"/>
                </a:solidFill>
                <a:latin typeface="TT Commons Pro Expanded"/>
              </a:rPr>
              <a:t>Etiket Tip 3</a:t>
            </a:r>
          </a:p>
          <a:p>
            <a:pPr algn="l">
              <a:lnSpc>
                <a:spcPts val="2966"/>
              </a:lnSpc>
            </a:pPr>
          </a:p>
          <a:p>
            <a:pPr algn="l" marL="533668" indent="-266834" lvl="1">
              <a:lnSpc>
                <a:spcPts val="2966"/>
              </a:lnSpc>
              <a:buFont typeface="Arial"/>
              <a:buChar char="•"/>
            </a:pPr>
            <a:r>
              <a:rPr lang="en-US" sz="2471">
                <a:solidFill>
                  <a:srgbClr val="FFFFFF"/>
                </a:solidFill>
                <a:latin typeface="TT Commons Pro Expanded"/>
              </a:rPr>
              <a:t>Bellek Kapasitesi: 2 KB</a:t>
            </a:r>
          </a:p>
          <a:p>
            <a:pPr algn="l" marL="533668" indent="-266834" lvl="1">
              <a:lnSpc>
                <a:spcPts val="2966"/>
              </a:lnSpc>
              <a:buFont typeface="Arial"/>
              <a:buChar char="•"/>
            </a:pPr>
            <a:r>
              <a:rPr lang="en-US" sz="2471">
                <a:solidFill>
                  <a:srgbClr val="FFFFFF"/>
                </a:solidFill>
                <a:latin typeface="TT Commons Pro Expanded"/>
              </a:rPr>
              <a:t>İletim Hızı: 212 kbps veya 424 kbps</a:t>
            </a:r>
          </a:p>
          <a:p>
            <a:pPr algn="l" marL="533668" indent="-266834" lvl="1">
              <a:lnSpc>
                <a:spcPts val="2966"/>
              </a:lnSpc>
              <a:buFont typeface="Arial"/>
              <a:buChar char="•"/>
            </a:pPr>
            <a:r>
              <a:rPr lang="en-US" sz="2471">
                <a:solidFill>
                  <a:srgbClr val="FFFFFF"/>
                </a:solidFill>
                <a:latin typeface="TT Commons Pro Expanded"/>
              </a:rPr>
              <a:t>Özellikler:</a:t>
            </a:r>
          </a:p>
          <a:p>
            <a:pPr algn="l" marL="533668" indent="-266834" lvl="1">
              <a:lnSpc>
                <a:spcPts val="2966"/>
              </a:lnSpc>
              <a:buFont typeface="Arial"/>
              <a:buChar char="•"/>
            </a:pPr>
            <a:r>
              <a:rPr lang="en-US" sz="2471">
                <a:solidFill>
                  <a:srgbClr val="FFFFFF"/>
                </a:solidFill>
                <a:latin typeface="TT Commons Pro Expanded"/>
              </a:rPr>
              <a:t>Yüksek hızda veri aktarımı.</a:t>
            </a:r>
          </a:p>
          <a:p>
            <a:pPr algn="l" marL="533668" indent="-266834" lvl="1">
              <a:lnSpc>
                <a:spcPts val="2966"/>
              </a:lnSpc>
              <a:buFont typeface="Arial"/>
              <a:buChar char="•"/>
            </a:pPr>
            <a:r>
              <a:rPr lang="en-US" sz="2471">
                <a:solidFill>
                  <a:srgbClr val="FFFFFF"/>
                </a:solidFill>
                <a:latin typeface="TT Commons Pro Expanded"/>
              </a:rPr>
              <a:t>Okuma ve yazma yeteneği.</a:t>
            </a:r>
          </a:p>
          <a:p>
            <a:pPr algn="l" marL="533668" indent="-266834" lvl="1">
              <a:lnSpc>
                <a:spcPts val="2966"/>
              </a:lnSpc>
              <a:buFont typeface="Arial"/>
              <a:buChar char="•"/>
            </a:pPr>
            <a:r>
              <a:rPr lang="en-US" sz="2471">
                <a:solidFill>
                  <a:srgbClr val="FFFFFF"/>
                </a:solidFill>
                <a:latin typeface="TT Commons Pro Expanded"/>
              </a:rPr>
              <a:t>Kullanım Alanları: Karmaşık veri uygulamaları, örneğin, akıllı afişler ve daha büyük veri ihtiyaçları</a:t>
            </a:r>
          </a:p>
          <a:p>
            <a:pPr algn="l">
              <a:lnSpc>
                <a:spcPts val="2966"/>
              </a:lnSpc>
            </a:pPr>
          </a:p>
          <a:p>
            <a:pPr algn="l">
              <a:lnSpc>
                <a:spcPts val="2966"/>
              </a:lnSpc>
            </a:pPr>
          </a:p>
          <a:p>
            <a:pPr algn="l">
              <a:lnSpc>
                <a:spcPts val="2966"/>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9476915" y="1104900"/>
            <a:ext cx="8811085" cy="226314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Medium"/>
              </a:rPr>
              <a:t>NFC Etiket Türleri</a:t>
            </a:r>
          </a:p>
          <a:p>
            <a:pPr algn="just">
              <a:lnSpc>
                <a:spcPts val="8880"/>
              </a:lnSpc>
            </a:pPr>
          </a:p>
        </p:txBody>
      </p:sp>
      <p:sp>
        <p:nvSpPr>
          <p:cNvPr name="AutoShape 4" id="4"/>
          <p:cNvSpPr/>
          <p:nvPr/>
        </p:nvSpPr>
        <p:spPr>
          <a:xfrm rot="0">
            <a:off x="9144000" y="2434590"/>
            <a:ext cx="9336213" cy="0"/>
          </a:xfrm>
          <a:prstGeom prst="line">
            <a:avLst/>
          </a:prstGeom>
          <a:ln cap="flat" w="47625">
            <a:solidFill>
              <a:srgbClr val="FFFFFF"/>
            </a:solidFill>
            <a:prstDash val="solid"/>
            <a:headEnd type="oval" len="lg" w="lg"/>
            <a:tailEnd type="oval" len="lg" w="lg"/>
          </a:ln>
        </p:spPr>
      </p:sp>
      <p:sp>
        <p:nvSpPr>
          <p:cNvPr name="Freeform 5" id="5"/>
          <p:cNvSpPr/>
          <p:nvPr/>
        </p:nvSpPr>
        <p:spPr>
          <a:xfrm flipH="false" flipV="false" rot="0">
            <a:off x="808641" y="3684872"/>
            <a:ext cx="7461601" cy="4663501"/>
          </a:xfrm>
          <a:custGeom>
            <a:avLst/>
            <a:gdLst/>
            <a:ahLst/>
            <a:cxnLst/>
            <a:rect r="r" b="b" t="t" l="l"/>
            <a:pathLst>
              <a:path h="4663501" w="7461601">
                <a:moveTo>
                  <a:pt x="0" y="0"/>
                </a:moveTo>
                <a:lnTo>
                  <a:pt x="7461601" y="0"/>
                </a:lnTo>
                <a:lnTo>
                  <a:pt x="7461601" y="4663501"/>
                </a:lnTo>
                <a:lnTo>
                  <a:pt x="0" y="4663501"/>
                </a:lnTo>
                <a:lnTo>
                  <a:pt x="0" y="0"/>
                </a:lnTo>
                <a:close/>
              </a:path>
            </a:pathLst>
          </a:custGeom>
          <a:blipFill>
            <a:blip r:embed="rId3"/>
            <a:stretch>
              <a:fillRect l="0" t="0" r="0" b="0"/>
            </a:stretch>
          </a:blipFill>
        </p:spPr>
      </p:sp>
      <p:sp>
        <p:nvSpPr>
          <p:cNvPr name="TextBox 6" id="6"/>
          <p:cNvSpPr txBox="true"/>
          <p:nvPr/>
        </p:nvSpPr>
        <p:spPr>
          <a:xfrm rot="0">
            <a:off x="9144000" y="3984401"/>
            <a:ext cx="7534141" cy="4143777"/>
          </a:xfrm>
          <a:prstGeom prst="rect">
            <a:avLst/>
          </a:prstGeom>
        </p:spPr>
        <p:txBody>
          <a:bodyPr anchor="t" rtlCol="false" tIns="0" lIns="0" bIns="0" rIns="0">
            <a:spAutoFit/>
          </a:bodyPr>
          <a:lstStyle/>
          <a:p>
            <a:pPr algn="l">
              <a:lnSpc>
                <a:spcPts val="2966"/>
              </a:lnSpc>
            </a:pPr>
            <a:r>
              <a:rPr lang="en-US" sz="2471">
                <a:solidFill>
                  <a:srgbClr val="FFFFFF"/>
                </a:solidFill>
                <a:latin typeface="TT Commons Pro Expanded"/>
              </a:rPr>
              <a:t>Etiket Tip 4</a:t>
            </a:r>
          </a:p>
          <a:p>
            <a:pPr algn="l">
              <a:lnSpc>
                <a:spcPts val="2966"/>
              </a:lnSpc>
            </a:pPr>
          </a:p>
          <a:p>
            <a:pPr algn="l" marL="533668" indent="-266834" lvl="1">
              <a:lnSpc>
                <a:spcPts val="2966"/>
              </a:lnSpc>
              <a:buFont typeface="Arial"/>
              <a:buChar char="•"/>
            </a:pPr>
            <a:r>
              <a:rPr lang="en-US" sz="2471">
                <a:solidFill>
                  <a:srgbClr val="FFFFFF"/>
                </a:solidFill>
                <a:latin typeface="TT Commons Pro Expanded"/>
              </a:rPr>
              <a:t>Bellek Kapasitesi: 4 KB - 32 KB</a:t>
            </a:r>
          </a:p>
          <a:p>
            <a:pPr algn="l" marL="533668" indent="-266834" lvl="1">
              <a:lnSpc>
                <a:spcPts val="2966"/>
              </a:lnSpc>
              <a:buFont typeface="Arial"/>
              <a:buChar char="•"/>
            </a:pPr>
            <a:r>
              <a:rPr lang="en-US" sz="2471">
                <a:solidFill>
                  <a:srgbClr val="FFFFFF"/>
                </a:solidFill>
                <a:latin typeface="TT Commons Pro Expanded"/>
              </a:rPr>
              <a:t>İletim Hızı: 106 kbps, 212 kbps, 424 kbps</a:t>
            </a:r>
          </a:p>
          <a:p>
            <a:pPr algn="l" marL="533668" indent="-266834" lvl="1">
              <a:lnSpc>
                <a:spcPts val="2966"/>
              </a:lnSpc>
              <a:buFont typeface="Arial"/>
              <a:buChar char="•"/>
            </a:pPr>
            <a:r>
              <a:rPr lang="en-US" sz="2471">
                <a:solidFill>
                  <a:srgbClr val="FFFFFF"/>
                </a:solidFill>
                <a:latin typeface="TT Commons Pro Expanded"/>
              </a:rPr>
              <a:t>Özellikler:</a:t>
            </a:r>
          </a:p>
          <a:p>
            <a:pPr algn="l" marL="533668" indent="-266834" lvl="1">
              <a:lnSpc>
                <a:spcPts val="2966"/>
              </a:lnSpc>
              <a:buFont typeface="Arial"/>
              <a:buChar char="•"/>
            </a:pPr>
            <a:r>
              <a:rPr lang="en-US" sz="2471">
                <a:solidFill>
                  <a:srgbClr val="FFFFFF"/>
                </a:solidFill>
                <a:latin typeface="TT Commons Pro Expanded"/>
              </a:rPr>
              <a:t>ISO/IEC 14443 standardını destekler.</a:t>
            </a:r>
          </a:p>
          <a:p>
            <a:pPr algn="l" marL="533668" indent="-266834" lvl="1">
              <a:lnSpc>
                <a:spcPts val="2966"/>
              </a:lnSpc>
              <a:buFont typeface="Arial"/>
              <a:buChar char="•"/>
            </a:pPr>
            <a:r>
              <a:rPr lang="en-US" sz="2471">
                <a:solidFill>
                  <a:srgbClr val="FFFFFF"/>
                </a:solidFill>
                <a:latin typeface="TT Commons Pro Expanded"/>
              </a:rPr>
              <a:t>Okuma ve yazma yeteneğine sahiptir.</a:t>
            </a:r>
          </a:p>
          <a:p>
            <a:pPr algn="l" marL="533668" indent="-266834" lvl="1">
              <a:lnSpc>
                <a:spcPts val="2966"/>
              </a:lnSpc>
              <a:buFont typeface="Arial"/>
              <a:buChar char="•"/>
            </a:pPr>
            <a:r>
              <a:rPr lang="en-US" sz="2471">
                <a:solidFill>
                  <a:srgbClr val="FFFFFF"/>
                </a:solidFill>
                <a:latin typeface="TT Commons Pro Expanded"/>
              </a:rPr>
              <a:t>Gelişmiş güvenlik özellikleri.</a:t>
            </a:r>
          </a:p>
          <a:p>
            <a:pPr algn="l" marL="533668" indent="-266834" lvl="1">
              <a:lnSpc>
                <a:spcPts val="2966"/>
              </a:lnSpc>
              <a:buFont typeface="Arial"/>
              <a:buChar char="•"/>
            </a:pPr>
            <a:r>
              <a:rPr lang="en-US" sz="2471">
                <a:solidFill>
                  <a:srgbClr val="FFFFFF"/>
                </a:solidFill>
                <a:latin typeface="TT Commons Pro Expanded"/>
              </a:rPr>
              <a:t>Kullanım Alanları: Kimlik kartları, güvenli ödeme sistemleri, erişim kontrol sistemleri.</a:t>
            </a:r>
          </a:p>
          <a:p>
            <a:pPr algn="l">
              <a:lnSpc>
                <a:spcPts val="2966"/>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8038460" y="1104900"/>
            <a:ext cx="10249540" cy="226314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Medium"/>
              </a:rPr>
              <a:t>NFC Kullanmanın Avantajları</a:t>
            </a:r>
          </a:p>
          <a:p>
            <a:pPr algn="just">
              <a:lnSpc>
                <a:spcPts val="8880"/>
              </a:lnSpc>
            </a:pPr>
          </a:p>
        </p:txBody>
      </p:sp>
      <p:sp>
        <p:nvSpPr>
          <p:cNvPr name="AutoShape 4" id="4"/>
          <p:cNvSpPr/>
          <p:nvPr/>
        </p:nvSpPr>
        <p:spPr>
          <a:xfrm rot="0">
            <a:off x="9144000" y="2434590"/>
            <a:ext cx="9336213" cy="0"/>
          </a:xfrm>
          <a:prstGeom prst="line">
            <a:avLst/>
          </a:prstGeom>
          <a:ln cap="flat" w="47625">
            <a:solidFill>
              <a:srgbClr val="FFFFFF"/>
            </a:solidFill>
            <a:prstDash val="solid"/>
            <a:headEnd type="oval" len="lg" w="lg"/>
            <a:tailEnd type="oval" len="lg" w="lg"/>
          </a:ln>
        </p:spPr>
      </p:sp>
      <p:sp>
        <p:nvSpPr>
          <p:cNvPr name="Freeform 5" id="5"/>
          <p:cNvSpPr/>
          <p:nvPr/>
        </p:nvSpPr>
        <p:spPr>
          <a:xfrm flipH="false" flipV="false" rot="0">
            <a:off x="750142" y="3063355"/>
            <a:ext cx="7288318" cy="5673557"/>
          </a:xfrm>
          <a:custGeom>
            <a:avLst/>
            <a:gdLst/>
            <a:ahLst/>
            <a:cxnLst/>
            <a:rect r="r" b="b" t="t" l="l"/>
            <a:pathLst>
              <a:path h="5673557" w="7288318">
                <a:moveTo>
                  <a:pt x="0" y="0"/>
                </a:moveTo>
                <a:lnTo>
                  <a:pt x="7288318" y="0"/>
                </a:lnTo>
                <a:lnTo>
                  <a:pt x="7288318" y="5673557"/>
                </a:lnTo>
                <a:lnTo>
                  <a:pt x="0" y="5673557"/>
                </a:lnTo>
                <a:lnTo>
                  <a:pt x="0" y="0"/>
                </a:lnTo>
                <a:close/>
              </a:path>
            </a:pathLst>
          </a:custGeom>
          <a:blipFill>
            <a:blip r:embed="rId3"/>
            <a:stretch>
              <a:fillRect l="0" t="0" r="-24517" b="0"/>
            </a:stretch>
          </a:blipFill>
        </p:spPr>
      </p:sp>
      <p:sp>
        <p:nvSpPr>
          <p:cNvPr name="TextBox 6" id="6"/>
          <p:cNvSpPr txBox="true"/>
          <p:nvPr/>
        </p:nvSpPr>
        <p:spPr>
          <a:xfrm rot="0">
            <a:off x="9144000" y="4061809"/>
            <a:ext cx="9144000" cy="3667125"/>
          </a:xfrm>
          <a:prstGeom prst="rect">
            <a:avLst/>
          </a:prstGeom>
        </p:spPr>
        <p:txBody>
          <a:bodyPr anchor="t" rtlCol="false" tIns="0" lIns="0" bIns="0" rIns="0">
            <a:spAutoFit/>
          </a:bodyPr>
          <a:lstStyle/>
          <a:p>
            <a:pPr algn="l" marL="647700" indent="-323850" lvl="1">
              <a:lnSpc>
                <a:spcPts val="3600"/>
              </a:lnSpc>
              <a:buFont typeface="Arial"/>
              <a:buChar char="•"/>
            </a:pPr>
            <a:r>
              <a:rPr lang="en-US" sz="3000">
                <a:solidFill>
                  <a:srgbClr val="FFFFFF"/>
                </a:solidFill>
                <a:latin typeface="TT Commons Pro Expanded"/>
              </a:rPr>
              <a:t>Verimlilik ve Hız</a:t>
            </a:r>
          </a:p>
          <a:p>
            <a:pPr algn="l">
              <a:lnSpc>
                <a:spcPts val="3600"/>
              </a:lnSpc>
            </a:pPr>
          </a:p>
          <a:p>
            <a:pPr algn="l" marL="647700" indent="-323850" lvl="1">
              <a:lnSpc>
                <a:spcPts val="3600"/>
              </a:lnSpc>
              <a:buFont typeface="Arial"/>
              <a:buChar char="•"/>
            </a:pPr>
            <a:r>
              <a:rPr lang="en-US" sz="3000">
                <a:solidFill>
                  <a:srgbClr val="FFFFFF"/>
                </a:solidFill>
                <a:latin typeface="TT Commons Pro Expanded"/>
              </a:rPr>
              <a:t>Güvenlik ve Kontrol</a:t>
            </a:r>
          </a:p>
          <a:p>
            <a:pPr algn="l">
              <a:lnSpc>
                <a:spcPts val="3600"/>
              </a:lnSpc>
            </a:pPr>
          </a:p>
          <a:p>
            <a:pPr algn="l" marL="647700" indent="-323850" lvl="1">
              <a:lnSpc>
                <a:spcPts val="3600"/>
              </a:lnSpc>
              <a:buFont typeface="Arial"/>
              <a:buChar char="•"/>
            </a:pPr>
            <a:r>
              <a:rPr lang="en-US" sz="3000">
                <a:solidFill>
                  <a:srgbClr val="FFFFFF"/>
                </a:solidFill>
                <a:latin typeface="TT Commons Pro Expanded"/>
              </a:rPr>
              <a:t>Entegre Sistemler</a:t>
            </a:r>
          </a:p>
          <a:p>
            <a:pPr algn="l">
              <a:lnSpc>
                <a:spcPts val="3600"/>
              </a:lnSpc>
            </a:pPr>
          </a:p>
          <a:p>
            <a:pPr algn="l" marL="647700" indent="-323850" lvl="1">
              <a:lnSpc>
                <a:spcPts val="3600"/>
              </a:lnSpc>
              <a:buFont typeface="Arial"/>
              <a:buChar char="•"/>
            </a:pPr>
            <a:r>
              <a:rPr lang="en-US" sz="3000">
                <a:solidFill>
                  <a:srgbClr val="FFFFFF"/>
                </a:solidFill>
                <a:latin typeface="TT Commons Pro Expanded"/>
              </a:rPr>
              <a:t>Esneklik</a:t>
            </a:r>
          </a:p>
          <a:p>
            <a:pPr algn="l">
              <a:lnSpc>
                <a:spcPts val="360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740155" y="1104900"/>
            <a:ext cx="11547845" cy="226314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Medium"/>
              </a:rPr>
              <a:t>NFC Kullanmanın Dezavantajları</a:t>
            </a:r>
          </a:p>
          <a:p>
            <a:pPr algn="just">
              <a:lnSpc>
                <a:spcPts val="8880"/>
              </a:lnSpc>
            </a:pPr>
          </a:p>
        </p:txBody>
      </p:sp>
      <p:sp>
        <p:nvSpPr>
          <p:cNvPr name="AutoShape 4" id="4"/>
          <p:cNvSpPr/>
          <p:nvPr/>
        </p:nvSpPr>
        <p:spPr>
          <a:xfrm rot="0">
            <a:off x="9144000" y="2434590"/>
            <a:ext cx="9336213" cy="0"/>
          </a:xfrm>
          <a:prstGeom prst="line">
            <a:avLst/>
          </a:prstGeom>
          <a:ln cap="flat" w="47625">
            <a:solidFill>
              <a:srgbClr val="FFFFFF"/>
            </a:solidFill>
            <a:prstDash val="solid"/>
            <a:headEnd type="oval" len="lg" w="lg"/>
            <a:tailEnd type="oval" len="lg" w="lg"/>
          </a:ln>
        </p:spPr>
      </p:sp>
      <p:sp>
        <p:nvSpPr>
          <p:cNvPr name="Freeform 5" id="5"/>
          <p:cNvSpPr/>
          <p:nvPr/>
        </p:nvSpPr>
        <p:spPr>
          <a:xfrm flipH="false" flipV="false" rot="0">
            <a:off x="1232496" y="3075784"/>
            <a:ext cx="5970671" cy="5970671"/>
          </a:xfrm>
          <a:custGeom>
            <a:avLst/>
            <a:gdLst/>
            <a:ahLst/>
            <a:cxnLst/>
            <a:rect r="r" b="b" t="t" l="l"/>
            <a:pathLst>
              <a:path h="5970671" w="5970671">
                <a:moveTo>
                  <a:pt x="0" y="0"/>
                </a:moveTo>
                <a:lnTo>
                  <a:pt x="5970670" y="0"/>
                </a:lnTo>
                <a:lnTo>
                  <a:pt x="5970670" y="5970671"/>
                </a:lnTo>
                <a:lnTo>
                  <a:pt x="0" y="5970671"/>
                </a:lnTo>
                <a:lnTo>
                  <a:pt x="0" y="0"/>
                </a:lnTo>
                <a:close/>
              </a:path>
            </a:pathLst>
          </a:custGeom>
          <a:blipFill>
            <a:blip r:embed="rId3"/>
            <a:stretch>
              <a:fillRect l="0" t="0" r="0" b="0"/>
            </a:stretch>
          </a:blipFill>
        </p:spPr>
      </p:sp>
      <p:sp>
        <p:nvSpPr>
          <p:cNvPr name="TextBox 6" id="6"/>
          <p:cNvSpPr txBox="true"/>
          <p:nvPr/>
        </p:nvSpPr>
        <p:spPr>
          <a:xfrm rot="0">
            <a:off x="8757634" y="3765595"/>
            <a:ext cx="9144000" cy="4581525"/>
          </a:xfrm>
          <a:prstGeom prst="rect">
            <a:avLst/>
          </a:prstGeom>
        </p:spPr>
        <p:txBody>
          <a:bodyPr anchor="t" rtlCol="false" tIns="0" lIns="0" bIns="0" rIns="0">
            <a:spAutoFit/>
          </a:bodyPr>
          <a:lstStyle/>
          <a:p>
            <a:pPr algn="l" marL="647700" indent="-323850" lvl="1">
              <a:lnSpc>
                <a:spcPts val="3600"/>
              </a:lnSpc>
              <a:buFont typeface="Arial"/>
              <a:buChar char="•"/>
            </a:pPr>
            <a:r>
              <a:rPr lang="en-US" sz="3000">
                <a:solidFill>
                  <a:srgbClr val="FFFFFF"/>
                </a:solidFill>
                <a:latin typeface="TT Commons Pro Expanded"/>
              </a:rPr>
              <a:t>Maaliyet</a:t>
            </a:r>
          </a:p>
          <a:p>
            <a:pPr algn="l">
              <a:lnSpc>
                <a:spcPts val="3600"/>
              </a:lnSpc>
            </a:pPr>
          </a:p>
          <a:p>
            <a:pPr algn="l" marL="647700" indent="-323850" lvl="1">
              <a:lnSpc>
                <a:spcPts val="3600"/>
              </a:lnSpc>
              <a:buFont typeface="Arial"/>
              <a:buChar char="•"/>
            </a:pPr>
            <a:r>
              <a:rPr lang="en-US" sz="3000">
                <a:solidFill>
                  <a:srgbClr val="FFFFFF"/>
                </a:solidFill>
                <a:latin typeface="TT Commons Pro Expanded"/>
              </a:rPr>
              <a:t>Teknik Karmaşıklık</a:t>
            </a:r>
          </a:p>
          <a:p>
            <a:pPr algn="l">
              <a:lnSpc>
                <a:spcPts val="3600"/>
              </a:lnSpc>
            </a:pPr>
          </a:p>
          <a:p>
            <a:pPr algn="l" marL="647700" indent="-323850" lvl="1">
              <a:lnSpc>
                <a:spcPts val="3600"/>
              </a:lnSpc>
              <a:buFont typeface="Arial"/>
              <a:buChar char="•"/>
            </a:pPr>
            <a:r>
              <a:rPr lang="en-US" sz="3000">
                <a:solidFill>
                  <a:srgbClr val="FFFFFF"/>
                </a:solidFill>
                <a:latin typeface="TT Commons Pro Expanded"/>
              </a:rPr>
              <a:t>Güvenlik Riskleri</a:t>
            </a:r>
          </a:p>
          <a:p>
            <a:pPr algn="l">
              <a:lnSpc>
                <a:spcPts val="3600"/>
              </a:lnSpc>
            </a:pPr>
          </a:p>
          <a:p>
            <a:pPr algn="l" marL="647700" indent="-323850" lvl="1">
              <a:lnSpc>
                <a:spcPts val="3600"/>
              </a:lnSpc>
              <a:buFont typeface="Arial"/>
              <a:buChar char="•"/>
            </a:pPr>
            <a:r>
              <a:rPr lang="en-US" sz="3000">
                <a:solidFill>
                  <a:srgbClr val="FFFFFF"/>
                </a:solidFill>
                <a:latin typeface="TT Commons Pro Expanded"/>
              </a:rPr>
              <a:t>Bağımlılık</a:t>
            </a:r>
          </a:p>
          <a:p>
            <a:pPr algn="l">
              <a:lnSpc>
                <a:spcPts val="3600"/>
              </a:lnSpc>
            </a:pPr>
          </a:p>
          <a:p>
            <a:pPr algn="l" marL="647700" indent="-323850" lvl="1">
              <a:lnSpc>
                <a:spcPts val="3600"/>
              </a:lnSpc>
              <a:buFont typeface="Arial"/>
              <a:buChar char="•"/>
            </a:pPr>
            <a:r>
              <a:rPr lang="en-US" sz="3000">
                <a:solidFill>
                  <a:srgbClr val="FFFFFF"/>
                </a:solidFill>
                <a:latin typeface="TT Commons Pro Expanded"/>
              </a:rPr>
              <a:t>Sınırlı İletişim Mesafesi</a:t>
            </a:r>
          </a:p>
          <a:p>
            <a:pPr algn="l">
              <a:lnSpc>
                <a:spcPts val="360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7078225" y="1104900"/>
            <a:ext cx="11209775" cy="226314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Medium"/>
              </a:rPr>
              <a:t>Yakın Alan İletişimine Örnekler</a:t>
            </a:r>
          </a:p>
          <a:p>
            <a:pPr algn="just">
              <a:lnSpc>
                <a:spcPts val="8880"/>
              </a:lnSpc>
            </a:pPr>
          </a:p>
        </p:txBody>
      </p:sp>
      <p:sp>
        <p:nvSpPr>
          <p:cNvPr name="AutoShape 4" id="4"/>
          <p:cNvSpPr/>
          <p:nvPr/>
        </p:nvSpPr>
        <p:spPr>
          <a:xfrm rot="0">
            <a:off x="9144000" y="2434590"/>
            <a:ext cx="9336213" cy="0"/>
          </a:xfrm>
          <a:prstGeom prst="line">
            <a:avLst/>
          </a:prstGeom>
          <a:ln cap="flat" w="47625">
            <a:solidFill>
              <a:srgbClr val="FFFFFF"/>
            </a:solidFill>
            <a:prstDash val="solid"/>
            <a:headEnd type="oval" len="lg" w="lg"/>
            <a:tailEnd type="oval" len="lg" w="lg"/>
          </a:ln>
        </p:spPr>
      </p:sp>
      <p:sp>
        <p:nvSpPr>
          <p:cNvPr name="Freeform 5" id="5"/>
          <p:cNvSpPr/>
          <p:nvPr/>
        </p:nvSpPr>
        <p:spPr>
          <a:xfrm flipH="false" flipV="false" rot="0">
            <a:off x="486001" y="4055174"/>
            <a:ext cx="7343672" cy="3818709"/>
          </a:xfrm>
          <a:custGeom>
            <a:avLst/>
            <a:gdLst/>
            <a:ahLst/>
            <a:cxnLst/>
            <a:rect r="r" b="b" t="t" l="l"/>
            <a:pathLst>
              <a:path h="3818709" w="7343672">
                <a:moveTo>
                  <a:pt x="0" y="0"/>
                </a:moveTo>
                <a:lnTo>
                  <a:pt x="7343671" y="0"/>
                </a:lnTo>
                <a:lnTo>
                  <a:pt x="7343671" y="3818709"/>
                </a:lnTo>
                <a:lnTo>
                  <a:pt x="0" y="3818709"/>
                </a:lnTo>
                <a:lnTo>
                  <a:pt x="0" y="0"/>
                </a:lnTo>
                <a:close/>
              </a:path>
            </a:pathLst>
          </a:custGeom>
          <a:blipFill>
            <a:blip r:embed="rId3"/>
            <a:stretch>
              <a:fillRect l="0" t="0" r="0" b="0"/>
            </a:stretch>
          </a:blipFill>
        </p:spPr>
      </p:sp>
      <p:sp>
        <p:nvSpPr>
          <p:cNvPr name="TextBox 6" id="6"/>
          <p:cNvSpPr txBox="true"/>
          <p:nvPr/>
        </p:nvSpPr>
        <p:spPr>
          <a:xfrm rot="0">
            <a:off x="8984624" y="3669003"/>
            <a:ext cx="9144000" cy="4581525"/>
          </a:xfrm>
          <a:prstGeom prst="rect">
            <a:avLst/>
          </a:prstGeom>
        </p:spPr>
        <p:txBody>
          <a:bodyPr anchor="t" rtlCol="false" tIns="0" lIns="0" bIns="0" rIns="0">
            <a:spAutoFit/>
          </a:bodyPr>
          <a:lstStyle/>
          <a:p>
            <a:pPr algn="l" marL="647700" indent="-323850" lvl="1">
              <a:lnSpc>
                <a:spcPts val="3600"/>
              </a:lnSpc>
              <a:buFont typeface="Arial"/>
              <a:buChar char="•"/>
            </a:pPr>
            <a:r>
              <a:rPr lang="en-US" sz="3000">
                <a:solidFill>
                  <a:srgbClr val="FFFFFF"/>
                </a:solidFill>
                <a:latin typeface="TT Commons Pro Expanded"/>
              </a:rPr>
              <a:t>1. Biletleme. </a:t>
            </a:r>
          </a:p>
          <a:p>
            <a:pPr algn="l">
              <a:lnSpc>
                <a:spcPts val="3600"/>
              </a:lnSpc>
            </a:pPr>
          </a:p>
          <a:p>
            <a:pPr algn="l" marL="647700" indent="-323850" lvl="1">
              <a:lnSpc>
                <a:spcPts val="3600"/>
              </a:lnSpc>
              <a:buFont typeface="Arial"/>
              <a:buChar char="•"/>
            </a:pPr>
            <a:r>
              <a:rPr lang="en-US" sz="3000">
                <a:solidFill>
                  <a:srgbClr val="FFFFFF"/>
                </a:solidFill>
                <a:latin typeface="TT Commons Pro Expanded"/>
              </a:rPr>
              <a:t>2. Temassız ödemeler</a:t>
            </a:r>
          </a:p>
          <a:p>
            <a:pPr algn="l">
              <a:lnSpc>
                <a:spcPts val="3600"/>
              </a:lnSpc>
            </a:pPr>
          </a:p>
          <a:p>
            <a:pPr algn="l" marL="647700" indent="-323850" lvl="1">
              <a:lnSpc>
                <a:spcPts val="3600"/>
              </a:lnSpc>
              <a:buFont typeface="Arial"/>
              <a:buChar char="•"/>
            </a:pPr>
            <a:r>
              <a:rPr lang="en-US" sz="3000">
                <a:solidFill>
                  <a:srgbClr val="FFFFFF"/>
                </a:solidFill>
                <a:latin typeface="TT Commons Pro Expanded"/>
              </a:rPr>
              <a:t>3. Kolay veri aktarımı</a:t>
            </a:r>
          </a:p>
          <a:p>
            <a:pPr algn="l">
              <a:lnSpc>
                <a:spcPts val="3600"/>
              </a:lnSpc>
            </a:pPr>
          </a:p>
          <a:p>
            <a:pPr algn="l" marL="647700" indent="-323850" lvl="1">
              <a:lnSpc>
                <a:spcPts val="3600"/>
              </a:lnSpc>
              <a:buFont typeface="Arial"/>
              <a:buChar char="•"/>
            </a:pPr>
            <a:r>
              <a:rPr lang="en-US" sz="3000">
                <a:solidFill>
                  <a:srgbClr val="FFFFFF"/>
                </a:solidFill>
                <a:latin typeface="TT Commons Pro Expanded"/>
              </a:rPr>
              <a:t>4. Elektronik oylama</a:t>
            </a:r>
          </a:p>
          <a:p>
            <a:pPr algn="l">
              <a:lnSpc>
                <a:spcPts val="3600"/>
              </a:lnSpc>
            </a:pPr>
          </a:p>
          <a:p>
            <a:pPr algn="l" marL="647700" indent="-323850" lvl="1">
              <a:lnSpc>
                <a:spcPts val="3600"/>
              </a:lnSpc>
              <a:buFont typeface="Arial"/>
              <a:buChar char="•"/>
            </a:pPr>
            <a:r>
              <a:rPr lang="en-US" sz="3000">
                <a:solidFill>
                  <a:srgbClr val="FFFFFF"/>
                </a:solidFill>
                <a:latin typeface="TT Commons Pro Expanded"/>
              </a:rPr>
              <a:t>5. Sağlık ve fitness</a:t>
            </a:r>
          </a:p>
          <a:p>
            <a:pPr algn="l">
              <a:lnSpc>
                <a:spcPts val="360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3084703"/>
            <a:ext cx="5875617" cy="5832094"/>
          </a:xfrm>
          <a:custGeom>
            <a:avLst/>
            <a:gdLst/>
            <a:ahLst/>
            <a:cxnLst/>
            <a:rect r="r" b="b" t="t" l="l"/>
            <a:pathLst>
              <a:path h="5832094" w="5875617">
                <a:moveTo>
                  <a:pt x="0" y="0"/>
                </a:moveTo>
                <a:lnTo>
                  <a:pt x="5875617" y="0"/>
                </a:lnTo>
                <a:lnTo>
                  <a:pt x="5875617" y="5832094"/>
                </a:lnTo>
                <a:lnTo>
                  <a:pt x="0" y="5832094"/>
                </a:lnTo>
                <a:lnTo>
                  <a:pt x="0" y="0"/>
                </a:lnTo>
                <a:close/>
              </a:path>
            </a:pathLst>
          </a:custGeom>
          <a:blipFill>
            <a:blip r:embed="rId3"/>
            <a:stretch>
              <a:fillRect l="0" t="0" r="0" b="0"/>
            </a:stretch>
          </a:blipFill>
        </p:spPr>
      </p:sp>
      <p:sp>
        <p:nvSpPr>
          <p:cNvPr name="TextBox 4" id="4"/>
          <p:cNvSpPr txBox="true"/>
          <p:nvPr/>
        </p:nvSpPr>
        <p:spPr>
          <a:xfrm rot="0">
            <a:off x="7723037" y="1095375"/>
            <a:ext cx="10564963" cy="3206464"/>
          </a:xfrm>
          <a:prstGeom prst="rect">
            <a:avLst/>
          </a:prstGeom>
        </p:spPr>
        <p:txBody>
          <a:bodyPr anchor="t" rtlCol="false" tIns="0" lIns="0" bIns="0" rIns="0">
            <a:spAutoFit/>
          </a:bodyPr>
          <a:lstStyle/>
          <a:p>
            <a:pPr algn="just">
              <a:lnSpc>
                <a:spcPts val="8392"/>
              </a:lnSpc>
            </a:pPr>
            <a:r>
              <a:rPr lang="en-US" sz="7560">
                <a:solidFill>
                  <a:srgbClr val="FFFFFF"/>
                </a:solidFill>
                <a:latin typeface="Saira Condensed Medium"/>
              </a:rPr>
              <a:t>NFC'nin Güvenliğini Sağlayan Temel Özellikler</a:t>
            </a:r>
          </a:p>
          <a:p>
            <a:pPr algn="just">
              <a:lnSpc>
                <a:spcPts val="8392"/>
              </a:lnSpc>
            </a:pPr>
          </a:p>
        </p:txBody>
      </p:sp>
      <p:sp>
        <p:nvSpPr>
          <p:cNvPr name="TextBox 5" id="5"/>
          <p:cNvSpPr txBox="true"/>
          <p:nvPr/>
        </p:nvSpPr>
        <p:spPr>
          <a:xfrm rot="0">
            <a:off x="7723037" y="3344970"/>
            <a:ext cx="10087352" cy="5774053"/>
          </a:xfrm>
          <a:prstGeom prst="rect">
            <a:avLst/>
          </a:prstGeom>
        </p:spPr>
        <p:txBody>
          <a:bodyPr anchor="t" rtlCol="false" tIns="0" lIns="0" bIns="0" rIns="0">
            <a:spAutoFit/>
          </a:bodyPr>
          <a:lstStyle/>
          <a:p>
            <a:pPr algn="l" marL="510401" indent="-255200" lvl="1">
              <a:lnSpc>
                <a:spcPts val="2836"/>
              </a:lnSpc>
              <a:buFont typeface="Arial"/>
              <a:buChar char="•"/>
            </a:pPr>
            <a:r>
              <a:rPr lang="en-US" sz="2364">
                <a:solidFill>
                  <a:srgbClr val="FFFFFF"/>
                </a:solidFill>
                <a:latin typeface="TT Commons Pro Expanded"/>
              </a:rPr>
              <a:t>Kısa Mesafe İletişimi: NFC'nin en belirgin güvenlik özelliği, iletişim mesafesinin çok kısa olmasıdır. Genellikle 4 santimetre veya daha az bir mesafede çalışır, bu da mesafeli saldırılara karşı doğal bir koruma sağlar.</a:t>
            </a:r>
          </a:p>
          <a:p>
            <a:pPr algn="l" marL="510401" indent="-255200" lvl="1">
              <a:lnSpc>
                <a:spcPts val="2836"/>
              </a:lnSpc>
              <a:buFont typeface="Arial"/>
              <a:buChar char="•"/>
            </a:pPr>
            <a:r>
              <a:rPr lang="en-US" sz="2364">
                <a:solidFill>
                  <a:srgbClr val="FFFFFF"/>
                </a:solidFill>
                <a:latin typeface="TT Commons Pro Expanded"/>
              </a:rPr>
              <a:t>Kriptografi Kullanımı: NFC iletişimi, genellikle şifrelenmiş bir şekilde gerçekleştirilir. Veri alışverişi sırasında çeşitli güvenlik protokolleri ve algoritmaları kullanılarak iletişim şifrelenir, bu da verilerin ele geçirilmesini zorlaştırır.</a:t>
            </a:r>
          </a:p>
          <a:p>
            <a:pPr algn="l" marL="510401" indent="-255200" lvl="1">
              <a:lnSpc>
                <a:spcPts val="2836"/>
              </a:lnSpc>
              <a:buFont typeface="Arial"/>
              <a:buChar char="•"/>
            </a:pPr>
            <a:r>
              <a:rPr lang="en-US" sz="2364">
                <a:solidFill>
                  <a:srgbClr val="FFFFFF"/>
                </a:solidFill>
                <a:latin typeface="TT Commons Pro Expanded"/>
              </a:rPr>
              <a:t>Kimlik Doğrulama ve Yetkilendirme: NFC tabanlı ödemeler gibi kritik işlemler genellikle ek bir kimlik doğrulama adımı gerektirir. Bu, PIN kodu veya biyometrik doğrulama (parmak izi, yüz tanıma) kullanarak gerçekleştirilir.</a:t>
            </a:r>
          </a:p>
          <a:p>
            <a:pPr algn="l" marL="510401" indent="-255200" lvl="1">
              <a:lnSpc>
                <a:spcPts val="2836"/>
              </a:lnSpc>
              <a:buFont typeface="Arial"/>
              <a:buChar char="•"/>
            </a:pPr>
            <a:r>
              <a:rPr lang="en-US" sz="2364">
                <a:solidFill>
                  <a:srgbClr val="FFFFFF"/>
                </a:solidFill>
                <a:latin typeface="TT Commons Pro Expanded"/>
              </a:rPr>
              <a:t>Hızlı Etkinleştirme ve Devre Dışı Bırakma: NFC cihazları, kullanıcılar tarafından hızlı bir şekilde etkinleştirilebilir veya devre dışı bırakılabilir. Bu özellik, izinsiz erişim riskini azaltır.</a:t>
            </a:r>
          </a:p>
          <a:p>
            <a:pPr algn="l">
              <a:lnSpc>
                <a:spcPts val="2836"/>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9476915" y="1104900"/>
            <a:ext cx="8811085" cy="226314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Medium"/>
              </a:rPr>
              <a:t>NFC Güvenlik Tehditleri</a:t>
            </a:r>
          </a:p>
          <a:p>
            <a:pPr algn="just">
              <a:lnSpc>
                <a:spcPts val="8880"/>
              </a:lnSpc>
            </a:pPr>
          </a:p>
        </p:txBody>
      </p:sp>
      <p:sp>
        <p:nvSpPr>
          <p:cNvPr name="AutoShape 4" id="4"/>
          <p:cNvSpPr/>
          <p:nvPr/>
        </p:nvSpPr>
        <p:spPr>
          <a:xfrm rot="0">
            <a:off x="9144000" y="2434590"/>
            <a:ext cx="9336213" cy="0"/>
          </a:xfrm>
          <a:prstGeom prst="line">
            <a:avLst/>
          </a:prstGeom>
          <a:ln cap="flat" w="47625">
            <a:solidFill>
              <a:srgbClr val="FFFFFF"/>
            </a:solidFill>
            <a:prstDash val="solid"/>
            <a:headEnd type="oval" len="lg" w="lg"/>
            <a:tailEnd type="oval" len="lg" w="lg"/>
          </a:ln>
        </p:spPr>
      </p:sp>
      <p:sp>
        <p:nvSpPr>
          <p:cNvPr name="Freeform 5" id="5"/>
          <p:cNvSpPr/>
          <p:nvPr/>
        </p:nvSpPr>
        <p:spPr>
          <a:xfrm flipH="false" flipV="false" rot="0">
            <a:off x="1028700" y="3368040"/>
            <a:ext cx="6851842" cy="3857333"/>
          </a:xfrm>
          <a:custGeom>
            <a:avLst/>
            <a:gdLst/>
            <a:ahLst/>
            <a:cxnLst/>
            <a:rect r="r" b="b" t="t" l="l"/>
            <a:pathLst>
              <a:path h="3857333" w="6851842">
                <a:moveTo>
                  <a:pt x="0" y="0"/>
                </a:moveTo>
                <a:lnTo>
                  <a:pt x="6851842" y="0"/>
                </a:lnTo>
                <a:lnTo>
                  <a:pt x="6851842" y="3857333"/>
                </a:lnTo>
                <a:lnTo>
                  <a:pt x="0" y="3857333"/>
                </a:lnTo>
                <a:lnTo>
                  <a:pt x="0" y="0"/>
                </a:lnTo>
                <a:close/>
              </a:path>
            </a:pathLst>
          </a:custGeom>
          <a:blipFill>
            <a:blip r:embed="rId3"/>
            <a:stretch>
              <a:fillRect l="0" t="0" r="0" b="0"/>
            </a:stretch>
          </a:blipFill>
        </p:spPr>
      </p:sp>
      <p:sp>
        <p:nvSpPr>
          <p:cNvPr name="TextBox 6" id="6"/>
          <p:cNvSpPr txBox="true"/>
          <p:nvPr/>
        </p:nvSpPr>
        <p:spPr>
          <a:xfrm rot="0">
            <a:off x="8803973" y="3543300"/>
            <a:ext cx="9484027" cy="3319409"/>
          </a:xfrm>
          <a:prstGeom prst="rect">
            <a:avLst/>
          </a:prstGeom>
        </p:spPr>
        <p:txBody>
          <a:bodyPr anchor="t" rtlCol="false" tIns="0" lIns="0" bIns="0" rIns="0">
            <a:spAutoFit/>
          </a:bodyPr>
          <a:lstStyle/>
          <a:p>
            <a:pPr algn="l" marL="671785" indent="-335893" lvl="1">
              <a:lnSpc>
                <a:spcPts val="3733"/>
              </a:lnSpc>
              <a:buFont typeface="Arial"/>
              <a:buChar char="•"/>
            </a:pPr>
            <a:r>
              <a:rPr lang="en-US" sz="3111">
                <a:solidFill>
                  <a:srgbClr val="FFFFFF"/>
                </a:solidFill>
                <a:latin typeface="TT Commons Pro Expanded"/>
              </a:rPr>
              <a:t>Eavesdropping (Dinleme)</a:t>
            </a:r>
          </a:p>
          <a:p>
            <a:pPr algn="l" marL="671785" indent="-335893" lvl="1">
              <a:lnSpc>
                <a:spcPts val="3733"/>
              </a:lnSpc>
              <a:buFont typeface="Arial"/>
              <a:buChar char="•"/>
            </a:pPr>
            <a:r>
              <a:rPr lang="en-US" sz="3111">
                <a:solidFill>
                  <a:srgbClr val="FFFFFF"/>
                </a:solidFill>
                <a:latin typeface="TT Commons Pro Expanded"/>
              </a:rPr>
              <a:t>Veri Değiştirme (Data Modification)</a:t>
            </a:r>
          </a:p>
          <a:p>
            <a:pPr algn="l" marL="671785" indent="-335893" lvl="1">
              <a:lnSpc>
                <a:spcPts val="3733"/>
              </a:lnSpc>
              <a:buFont typeface="Arial"/>
              <a:buChar char="•"/>
            </a:pPr>
            <a:r>
              <a:rPr lang="en-US" sz="3111">
                <a:solidFill>
                  <a:srgbClr val="FFFFFF"/>
                </a:solidFill>
                <a:latin typeface="TT Commons Pro Expanded"/>
              </a:rPr>
              <a:t>Veri Bozulması (Data Corruption)</a:t>
            </a:r>
          </a:p>
          <a:p>
            <a:pPr algn="l" marL="671785" indent="-335893" lvl="1">
              <a:lnSpc>
                <a:spcPts val="3733"/>
              </a:lnSpc>
              <a:buFont typeface="Arial"/>
              <a:buChar char="•"/>
            </a:pPr>
            <a:r>
              <a:rPr lang="en-US" sz="3111">
                <a:solidFill>
                  <a:srgbClr val="FFFFFF"/>
                </a:solidFill>
                <a:latin typeface="TT Commons Pro Expanded"/>
              </a:rPr>
              <a:t>Man-in-the-Middle (MitM) Saldırıları</a:t>
            </a:r>
          </a:p>
          <a:p>
            <a:pPr algn="l" marL="671785" indent="-335893" lvl="1">
              <a:lnSpc>
                <a:spcPts val="3733"/>
              </a:lnSpc>
              <a:buFont typeface="Arial"/>
              <a:buChar char="•"/>
            </a:pPr>
            <a:r>
              <a:rPr lang="en-US" sz="3111">
                <a:solidFill>
                  <a:srgbClr val="FFFFFF"/>
                </a:solidFill>
                <a:latin typeface="TT Commons Pro Expanded"/>
              </a:rPr>
              <a:t>Relay (Yönlendirme) Saldırıları</a:t>
            </a:r>
          </a:p>
          <a:p>
            <a:pPr algn="l" marL="671785" indent="-335893" lvl="1">
              <a:lnSpc>
                <a:spcPts val="3733"/>
              </a:lnSpc>
              <a:buFont typeface="Arial"/>
              <a:buChar char="•"/>
            </a:pPr>
            <a:r>
              <a:rPr lang="en-US" sz="3111">
                <a:solidFill>
                  <a:srgbClr val="FFFFFF"/>
                </a:solidFill>
                <a:latin typeface="TT Commons Pro Expanded"/>
              </a:rPr>
              <a:t>Kötü Amaçlı NFC Etiketleri</a:t>
            </a:r>
          </a:p>
          <a:p>
            <a:pPr algn="l">
              <a:lnSpc>
                <a:spcPts val="3733"/>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4334343"/>
            <a:ext cx="6235828" cy="4592694"/>
          </a:xfrm>
          <a:custGeom>
            <a:avLst/>
            <a:gdLst/>
            <a:ahLst/>
            <a:cxnLst/>
            <a:rect r="r" b="b" t="t" l="l"/>
            <a:pathLst>
              <a:path h="4592694" w="6235828">
                <a:moveTo>
                  <a:pt x="0" y="0"/>
                </a:moveTo>
                <a:lnTo>
                  <a:pt x="6235828" y="0"/>
                </a:lnTo>
                <a:lnTo>
                  <a:pt x="6235828" y="4592694"/>
                </a:lnTo>
                <a:lnTo>
                  <a:pt x="0" y="4592694"/>
                </a:lnTo>
                <a:lnTo>
                  <a:pt x="0" y="0"/>
                </a:lnTo>
                <a:close/>
              </a:path>
            </a:pathLst>
          </a:custGeom>
          <a:blipFill>
            <a:blip r:embed="rId3"/>
            <a:stretch>
              <a:fillRect l="0" t="0" r="0" b="0"/>
            </a:stretch>
          </a:blipFill>
        </p:spPr>
      </p:sp>
      <p:sp>
        <p:nvSpPr>
          <p:cNvPr name="TextBox 4" id="4"/>
          <p:cNvSpPr txBox="true"/>
          <p:nvPr/>
        </p:nvSpPr>
        <p:spPr>
          <a:xfrm rot="0">
            <a:off x="5829914" y="1104900"/>
            <a:ext cx="12458086" cy="226314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Medium"/>
              </a:rPr>
              <a:t>NFC (Near Field Communication) Nedir</a:t>
            </a:r>
          </a:p>
        </p:txBody>
      </p:sp>
      <p:sp>
        <p:nvSpPr>
          <p:cNvPr name="TextBox 5" id="5"/>
          <p:cNvSpPr txBox="true"/>
          <p:nvPr/>
        </p:nvSpPr>
        <p:spPr>
          <a:xfrm rot="0">
            <a:off x="8250652" y="4334343"/>
            <a:ext cx="9336485" cy="4995917"/>
          </a:xfrm>
          <a:prstGeom prst="rect">
            <a:avLst/>
          </a:prstGeom>
        </p:spPr>
        <p:txBody>
          <a:bodyPr anchor="t" rtlCol="false" tIns="0" lIns="0" bIns="0" rIns="0">
            <a:spAutoFit/>
          </a:bodyPr>
          <a:lstStyle/>
          <a:p>
            <a:pPr algn="l" marL="544427" indent="-272213" lvl="1">
              <a:lnSpc>
                <a:spcPts val="3025"/>
              </a:lnSpc>
              <a:buFont typeface="Arial"/>
              <a:buChar char="•"/>
            </a:pPr>
            <a:r>
              <a:rPr lang="en-US" sz="2521">
                <a:solidFill>
                  <a:srgbClr val="FFFFFF"/>
                </a:solidFill>
                <a:latin typeface="TT Commons Pro Expanded"/>
              </a:rPr>
              <a:t>Kısa Menzilli Kablosuz İletişim: NFC, genellikle 4 cm veya daha az mesafe gerektiren kısa menzilli yüksek frekanslı kablosuz bir iletişim teknolojisidir.</a:t>
            </a:r>
          </a:p>
          <a:p>
            <a:pPr algn="l" marL="544427" indent="-272213" lvl="1">
              <a:lnSpc>
                <a:spcPts val="3025"/>
              </a:lnSpc>
              <a:buFont typeface="Arial"/>
              <a:buChar char="•"/>
            </a:pPr>
            <a:r>
              <a:rPr lang="en-US" sz="2521">
                <a:solidFill>
                  <a:srgbClr val="FFFFFF"/>
                </a:solidFill>
                <a:latin typeface="TT Commons Pro Expanded"/>
              </a:rPr>
              <a:t>Kullanım Alanları: Mobil veya el tipi cihazlarda veri paylaşımı için kullanılır. Cihazlar arasında cep telefonları, tabletler, dizüstü bilgisayarlar ve giyilebilir cihazlar bulunur.</a:t>
            </a:r>
          </a:p>
          <a:p>
            <a:pPr algn="l" marL="544427" indent="-272213" lvl="1">
              <a:lnSpc>
                <a:spcPts val="3025"/>
              </a:lnSpc>
              <a:buFont typeface="Arial"/>
              <a:buChar char="•"/>
            </a:pPr>
            <a:r>
              <a:rPr lang="en-US" sz="2521">
                <a:solidFill>
                  <a:srgbClr val="FFFFFF"/>
                </a:solidFill>
                <a:latin typeface="TT Commons Pro Expanded"/>
              </a:rPr>
              <a:t>İşlevler: Veri ve içerik paylaşmanıza, kablosuz bağlantı kurmanıza, cihazları eşleştirmenize, Bluetooth özellikli cihazları ve akıllı telefonları diğer cihazlara ve bilgisayarlara bağlamanıza ve ağ bağlantılı iki makine veya cihaz arasında bağlantı kurmanıza olanak tanır.</a:t>
            </a:r>
          </a:p>
          <a:p>
            <a:pPr algn="l">
              <a:lnSpc>
                <a:spcPts val="3025"/>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85536" y="3923593"/>
            <a:ext cx="7629764" cy="4295274"/>
          </a:xfrm>
          <a:custGeom>
            <a:avLst/>
            <a:gdLst/>
            <a:ahLst/>
            <a:cxnLst/>
            <a:rect r="r" b="b" t="t" l="l"/>
            <a:pathLst>
              <a:path h="4295274" w="7629764">
                <a:moveTo>
                  <a:pt x="0" y="0"/>
                </a:moveTo>
                <a:lnTo>
                  <a:pt x="7629764" y="0"/>
                </a:lnTo>
                <a:lnTo>
                  <a:pt x="7629764" y="4295275"/>
                </a:lnTo>
                <a:lnTo>
                  <a:pt x="0" y="4295275"/>
                </a:lnTo>
                <a:lnTo>
                  <a:pt x="0" y="0"/>
                </a:lnTo>
                <a:close/>
              </a:path>
            </a:pathLst>
          </a:custGeom>
          <a:blipFill>
            <a:blip r:embed="rId3"/>
            <a:stretch>
              <a:fillRect l="0" t="0" r="0" b="0"/>
            </a:stretch>
          </a:blipFill>
        </p:spPr>
      </p:sp>
      <p:sp>
        <p:nvSpPr>
          <p:cNvPr name="TextBox 4" id="4"/>
          <p:cNvSpPr txBox="true"/>
          <p:nvPr/>
        </p:nvSpPr>
        <p:spPr>
          <a:xfrm rot="0">
            <a:off x="8448215" y="1104900"/>
            <a:ext cx="8811085" cy="338709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Medium"/>
              </a:rPr>
              <a:t>Kullanıcılar İçin NFC Güvenlik Önlemleri</a:t>
            </a:r>
          </a:p>
          <a:p>
            <a:pPr algn="just">
              <a:lnSpc>
                <a:spcPts val="8880"/>
              </a:lnSpc>
            </a:pPr>
          </a:p>
        </p:txBody>
      </p:sp>
      <p:sp>
        <p:nvSpPr>
          <p:cNvPr name="TextBox 5" id="5"/>
          <p:cNvSpPr txBox="true"/>
          <p:nvPr/>
        </p:nvSpPr>
        <p:spPr>
          <a:xfrm rot="0">
            <a:off x="8115300" y="5133975"/>
            <a:ext cx="9144000" cy="2752725"/>
          </a:xfrm>
          <a:prstGeom prst="rect">
            <a:avLst/>
          </a:prstGeom>
        </p:spPr>
        <p:txBody>
          <a:bodyPr anchor="t" rtlCol="false" tIns="0" lIns="0" bIns="0" rIns="0">
            <a:spAutoFit/>
          </a:bodyPr>
          <a:lstStyle/>
          <a:p>
            <a:pPr algn="l" marL="647700" indent="-323850" lvl="1">
              <a:lnSpc>
                <a:spcPts val="3600"/>
              </a:lnSpc>
              <a:buFont typeface="Arial"/>
              <a:buChar char="•"/>
            </a:pPr>
            <a:r>
              <a:rPr lang="en-US" sz="3000">
                <a:solidFill>
                  <a:srgbClr val="FFFFFF"/>
                </a:solidFill>
                <a:latin typeface="TT Commons Pro Expanded"/>
              </a:rPr>
              <a:t>Güvenli PIN Kodları Kullanımı</a:t>
            </a:r>
          </a:p>
          <a:p>
            <a:pPr algn="l" marL="647700" indent="-323850" lvl="1">
              <a:lnSpc>
                <a:spcPts val="3600"/>
              </a:lnSpc>
              <a:buFont typeface="Arial"/>
              <a:buChar char="•"/>
            </a:pPr>
            <a:r>
              <a:rPr lang="en-US" sz="3000">
                <a:solidFill>
                  <a:srgbClr val="FFFFFF"/>
                </a:solidFill>
                <a:latin typeface="TT Commons Pro Expanded"/>
              </a:rPr>
              <a:t>Güvenilir Uygulamaların Tercih Edilmesi</a:t>
            </a:r>
          </a:p>
          <a:p>
            <a:pPr algn="l" marL="647700" indent="-323850" lvl="1">
              <a:lnSpc>
                <a:spcPts val="3600"/>
              </a:lnSpc>
              <a:buFont typeface="Arial"/>
              <a:buChar char="•"/>
            </a:pPr>
            <a:r>
              <a:rPr lang="en-US" sz="3000">
                <a:solidFill>
                  <a:srgbClr val="FFFFFF"/>
                </a:solidFill>
                <a:latin typeface="TT Commons Pro Expanded"/>
              </a:rPr>
              <a:t>NFC Özelliğinin Gereksiz Yere Açık Bırakılmaması</a:t>
            </a:r>
          </a:p>
          <a:p>
            <a:pPr algn="l" marL="647700" indent="-323850" lvl="1">
              <a:lnSpc>
                <a:spcPts val="3600"/>
              </a:lnSpc>
              <a:buFont typeface="Arial"/>
              <a:buChar char="•"/>
            </a:pPr>
            <a:r>
              <a:rPr lang="en-US" sz="3000">
                <a:solidFill>
                  <a:srgbClr val="FFFFFF"/>
                </a:solidFill>
                <a:latin typeface="TT Commons Pro Expanded"/>
              </a:rPr>
              <a:t>NFC Etiketlerinin Dikkatli Kullanılması</a:t>
            </a:r>
          </a:p>
          <a:p>
            <a:pPr algn="l">
              <a:lnSpc>
                <a:spcPts val="3600"/>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363229" y="3842351"/>
            <a:ext cx="6788617" cy="4110296"/>
          </a:xfrm>
          <a:custGeom>
            <a:avLst/>
            <a:gdLst/>
            <a:ahLst/>
            <a:cxnLst/>
            <a:rect r="r" b="b" t="t" l="l"/>
            <a:pathLst>
              <a:path h="4110296" w="6788617">
                <a:moveTo>
                  <a:pt x="0" y="0"/>
                </a:moveTo>
                <a:lnTo>
                  <a:pt x="6788617" y="0"/>
                </a:lnTo>
                <a:lnTo>
                  <a:pt x="6788617" y="4110296"/>
                </a:lnTo>
                <a:lnTo>
                  <a:pt x="0" y="4110296"/>
                </a:lnTo>
                <a:lnTo>
                  <a:pt x="0" y="0"/>
                </a:lnTo>
                <a:close/>
              </a:path>
            </a:pathLst>
          </a:custGeom>
          <a:blipFill>
            <a:blip r:embed="rId3"/>
            <a:stretch>
              <a:fillRect l="0" t="0" r="0" b="0"/>
            </a:stretch>
          </a:blipFill>
        </p:spPr>
      </p:sp>
      <p:sp>
        <p:nvSpPr>
          <p:cNvPr name="TextBox 4" id="4"/>
          <p:cNvSpPr txBox="true"/>
          <p:nvPr/>
        </p:nvSpPr>
        <p:spPr>
          <a:xfrm rot="0">
            <a:off x="8531679" y="1085850"/>
            <a:ext cx="8655502" cy="2233922"/>
          </a:xfrm>
          <a:prstGeom prst="rect">
            <a:avLst/>
          </a:prstGeom>
        </p:spPr>
        <p:txBody>
          <a:bodyPr anchor="t" rtlCol="false" tIns="0" lIns="0" bIns="0" rIns="0">
            <a:spAutoFit/>
          </a:bodyPr>
          <a:lstStyle/>
          <a:p>
            <a:pPr algn="just">
              <a:lnSpc>
                <a:spcPts val="5874"/>
              </a:lnSpc>
            </a:pPr>
            <a:r>
              <a:rPr lang="en-US" sz="5292">
                <a:solidFill>
                  <a:srgbClr val="FFFFFF"/>
                </a:solidFill>
                <a:latin typeface="Saira Condensed Medium"/>
              </a:rPr>
              <a:t>NFC ve RFID: İletişim Teknolojilerinin Karşılaştırılması</a:t>
            </a:r>
          </a:p>
          <a:p>
            <a:pPr algn="just">
              <a:lnSpc>
                <a:spcPts val="5874"/>
              </a:lnSpc>
            </a:pPr>
          </a:p>
        </p:txBody>
      </p:sp>
      <p:sp>
        <p:nvSpPr>
          <p:cNvPr name="TextBox 5" id="5"/>
          <p:cNvSpPr txBox="true"/>
          <p:nvPr/>
        </p:nvSpPr>
        <p:spPr>
          <a:xfrm rot="0">
            <a:off x="8694964" y="3832826"/>
            <a:ext cx="9144000" cy="3209925"/>
          </a:xfrm>
          <a:prstGeom prst="rect">
            <a:avLst/>
          </a:prstGeom>
        </p:spPr>
        <p:txBody>
          <a:bodyPr anchor="t" rtlCol="false" tIns="0" lIns="0" bIns="0" rIns="0">
            <a:spAutoFit/>
          </a:bodyPr>
          <a:lstStyle/>
          <a:p>
            <a:pPr algn="l" marL="647700" indent="-323850" lvl="1">
              <a:lnSpc>
                <a:spcPts val="3600"/>
              </a:lnSpc>
              <a:buFont typeface="Arial"/>
              <a:buChar char="•"/>
            </a:pPr>
            <a:r>
              <a:rPr lang="en-US" sz="3000">
                <a:solidFill>
                  <a:srgbClr val="FFFFFF"/>
                </a:solidFill>
                <a:latin typeface="TT Commons Pro Expanded"/>
              </a:rPr>
              <a:t>NFC vs RFID : NFC (Near Field Communication) ve RFID (Radio Frequency Identification) kısa mesafeli kablosuz iletişim teknolojileridir. NFC, RFID'nin bir alt kümesi olarak kabul edilir ve genellikle daha kısa mesafelerde çalışır.</a:t>
            </a:r>
          </a:p>
          <a:p>
            <a:pPr algn="l">
              <a:lnSpc>
                <a:spcPts val="3600"/>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3057727"/>
            <a:ext cx="6058813" cy="6049331"/>
          </a:xfrm>
          <a:custGeom>
            <a:avLst/>
            <a:gdLst/>
            <a:ahLst/>
            <a:cxnLst/>
            <a:rect r="r" b="b" t="t" l="l"/>
            <a:pathLst>
              <a:path h="6049331" w="6058813">
                <a:moveTo>
                  <a:pt x="0" y="0"/>
                </a:moveTo>
                <a:lnTo>
                  <a:pt x="6058813" y="0"/>
                </a:lnTo>
                <a:lnTo>
                  <a:pt x="6058813" y="6049331"/>
                </a:lnTo>
                <a:lnTo>
                  <a:pt x="0" y="6049331"/>
                </a:lnTo>
                <a:lnTo>
                  <a:pt x="0" y="0"/>
                </a:lnTo>
                <a:close/>
              </a:path>
            </a:pathLst>
          </a:custGeom>
          <a:blipFill>
            <a:blip r:embed="rId3"/>
            <a:stretch>
              <a:fillRect l="0" t="0" r="0" b="0"/>
            </a:stretch>
          </a:blipFill>
        </p:spPr>
      </p:sp>
      <p:sp>
        <p:nvSpPr>
          <p:cNvPr name="TextBox 4" id="4"/>
          <p:cNvSpPr txBox="true"/>
          <p:nvPr/>
        </p:nvSpPr>
        <p:spPr>
          <a:xfrm rot="0">
            <a:off x="8245713" y="1066800"/>
            <a:ext cx="9013587" cy="2308764"/>
          </a:xfrm>
          <a:prstGeom prst="rect">
            <a:avLst/>
          </a:prstGeom>
        </p:spPr>
        <p:txBody>
          <a:bodyPr anchor="t" rtlCol="false" tIns="0" lIns="0" bIns="0" rIns="0">
            <a:spAutoFit/>
          </a:bodyPr>
          <a:lstStyle/>
          <a:p>
            <a:pPr algn="just">
              <a:lnSpc>
                <a:spcPts val="6017"/>
              </a:lnSpc>
            </a:pPr>
            <a:r>
              <a:rPr lang="en-US" sz="5421">
                <a:solidFill>
                  <a:srgbClr val="FFFFFF"/>
                </a:solidFill>
                <a:latin typeface="Saira Condensed Medium"/>
              </a:rPr>
              <a:t>NFC ve RFID: İletişim Teknolojilerinin Karşılaştırılması</a:t>
            </a:r>
          </a:p>
          <a:p>
            <a:pPr algn="just">
              <a:lnSpc>
                <a:spcPts val="6017"/>
              </a:lnSpc>
            </a:pPr>
          </a:p>
        </p:txBody>
      </p:sp>
      <p:sp>
        <p:nvSpPr>
          <p:cNvPr name="TextBox 5" id="5"/>
          <p:cNvSpPr txBox="true"/>
          <p:nvPr/>
        </p:nvSpPr>
        <p:spPr>
          <a:xfrm rot="0">
            <a:off x="8115300" y="3786868"/>
            <a:ext cx="9144000" cy="4581525"/>
          </a:xfrm>
          <a:prstGeom prst="rect">
            <a:avLst/>
          </a:prstGeom>
        </p:spPr>
        <p:txBody>
          <a:bodyPr anchor="t" rtlCol="false" tIns="0" lIns="0" bIns="0" rIns="0">
            <a:spAutoFit/>
          </a:bodyPr>
          <a:lstStyle/>
          <a:p>
            <a:pPr algn="l" marL="647700" indent="-323850" lvl="1">
              <a:lnSpc>
                <a:spcPts val="3600"/>
              </a:lnSpc>
              <a:buFont typeface="Arial"/>
              <a:buChar char="•"/>
            </a:pPr>
            <a:r>
              <a:rPr lang="en-US" sz="3000">
                <a:solidFill>
                  <a:srgbClr val="FFFFFF"/>
                </a:solidFill>
                <a:latin typeface="TT Commons Pro Expanded"/>
              </a:rPr>
              <a:t>NFC'nin Temel Özellikleri: NFC, 10 cm'ye kadar olan mesafelerde çalışır. Genellikle mobil ödeme sistemleri ve erişim kontrolünde kullanılır.</a:t>
            </a:r>
          </a:p>
          <a:p>
            <a:pPr algn="l" marL="647700" indent="-323850" lvl="1">
              <a:lnSpc>
                <a:spcPts val="3600"/>
              </a:lnSpc>
              <a:buFont typeface="Arial"/>
              <a:buChar char="•"/>
            </a:pPr>
            <a:r>
              <a:rPr lang="en-US" sz="3000">
                <a:solidFill>
                  <a:srgbClr val="FFFFFF"/>
                </a:solidFill>
                <a:latin typeface="TT Commons Pro Expanded"/>
              </a:rPr>
              <a:t>RFID'nin Temel Özellikleri: RFID, birkaç santimetreden birkaç metreye kadar olan mesafelerde çalışabilir. Veri transfer hızı düşüktür ve genellikle envanter yönetimi, lojistik ve kimlik doğrulamada kullanılır.</a:t>
            </a:r>
          </a:p>
          <a:p>
            <a:pPr algn="l">
              <a:lnSpc>
                <a:spcPts val="3600"/>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95883" y="3564909"/>
            <a:ext cx="7350851" cy="4537215"/>
          </a:xfrm>
          <a:custGeom>
            <a:avLst/>
            <a:gdLst/>
            <a:ahLst/>
            <a:cxnLst/>
            <a:rect r="r" b="b" t="t" l="l"/>
            <a:pathLst>
              <a:path h="4537215" w="7350851">
                <a:moveTo>
                  <a:pt x="0" y="0"/>
                </a:moveTo>
                <a:lnTo>
                  <a:pt x="7350852" y="0"/>
                </a:lnTo>
                <a:lnTo>
                  <a:pt x="7350852" y="4537215"/>
                </a:lnTo>
                <a:lnTo>
                  <a:pt x="0" y="4537215"/>
                </a:lnTo>
                <a:lnTo>
                  <a:pt x="0" y="0"/>
                </a:lnTo>
                <a:close/>
              </a:path>
            </a:pathLst>
          </a:custGeom>
          <a:blipFill>
            <a:blip r:embed="rId3"/>
            <a:stretch>
              <a:fillRect l="0" t="0" r="-9640" b="0"/>
            </a:stretch>
          </a:blipFill>
        </p:spPr>
      </p:sp>
      <p:sp>
        <p:nvSpPr>
          <p:cNvPr name="TextBox 4" id="4"/>
          <p:cNvSpPr txBox="true"/>
          <p:nvPr/>
        </p:nvSpPr>
        <p:spPr>
          <a:xfrm rot="0">
            <a:off x="8215475" y="1076325"/>
            <a:ext cx="10072525" cy="2488584"/>
          </a:xfrm>
          <a:prstGeom prst="rect">
            <a:avLst/>
          </a:prstGeom>
        </p:spPr>
        <p:txBody>
          <a:bodyPr anchor="t" rtlCol="false" tIns="0" lIns="0" bIns="0" rIns="0">
            <a:spAutoFit/>
          </a:bodyPr>
          <a:lstStyle/>
          <a:p>
            <a:pPr algn="just">
              <a:lnSpc>
                <a:spcPts val="6502"/>
              </a:lnSpc>
            </a:pPr>
            <a:r>
              <a:rPr lang="en-US" sz="5858">
                <a:solidFill>
                  <a:srgbClr val="FFFFFF"/>
                </a:solidFill>
                <a:latin typeface="Saira Condensed Medium"/>
              </a:rPr>
              <a:t>NFC ve RFID: İletişim Teknolojilerinin Karşılaştırılması</a:t>
            </a:r>
          </a:p>
          <a:p>
            <a:pPr algn="just">
              <a:lnSpc>
                <a:spcPts val="6502"/>
              </a:lnSpc>
            </a:pPr>
          </a:p>
        </p:txBody>
      </p:sp>
      <p:sp>
        <p:nvSpPr>
          <p:cNvPr name="TextBox 5" id="5"/>
          <p:cNvSpPr txBox="true"/>
          <p:nvPr/>
        </p:nvSpPr>
        <p:spPr>
          <a:xfrm rot="0">
            <a:off x="8409214" y="3555384"/>
            <a:ext cx="9144000" cy="5038725"/>
          </a:xfrm>
          <a:prstGeom prst="rect">
            <a:avLst/>
          </a:prstGeom>
        </p:spPr>
        <p:txBody>
          <a:bodyPr anchor="t" rtlCol="false" tIns="0" lIns="0" bIns="0" rIns="0">
            <a:spAutoFit/>
          </a:bodyPr>
          <a:lstStyle/>
          <a:p>
            <a:pPr algn="l" marL="647700" indent="-323850" lvl="1">
              <a:lnSpc>
                <a:spcPts val="3600"/>
              </a:lnSpc>
              <a:buFont typeface="Arial"/>
              <a:buChar char="•"/>
            </a:pPr>
            <a:r>
              <a:rPr lang="en-US" sz="3000">
                <a:solidFill>
                  <a:srgbClr val="FFFFFF"/>
                </a:solidFill>
                <a:latin typeface="TT Commons Pro Expanded"/>
              </a:rPr>
              <a:t>NFC'nin Çalışma Prensibi: NFC, iki cihazın yakın mesafede elektromanyetik indüksiyon kullanarak veri alışverişinde bulunmasına dayanır. Genellikle pasif ve aktif cihazlar arasında iletişim sağlar.</a:t>
            </a:r>
          </a:p>
          <a:p>
            <a:pPr algn="l" marL="647700" indent="-323850" lvl="1">
              <a:lnSpc>
                <a:spcPts val="3600"/>
              </a:lnSpc>
              <a:buFont typeface="Arial"/>
              <a:buChar char="•"/>
            </a:pPr>
            <a:r>
              <a:rPr lang="en-US" sz="3000">
                <a:solidFill>
                  <a:srgbClr val="FFFFFF"/>
                </a:solidFill>
                <a:latin typeface="TT Commons Pro Expanded"/>
              </a:rPr>
              <a:t>RFID'nin Çalışma Prensibi: RFID, bir okuyucu ve bir etiketten oluşur. Etiket, radyo dalgaları kullanarak okuyucuya veri iletir. RFID sistemleri pasif, aktif ve yarı pasif olabilir.</a:t>
            </a:r>
          </a:p>
          <a:p>
            <a:pPr algn="l">
              <a:lnSpc>
                <a:spcPts val="3600"/>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26501" y="3826191"/>
            <a:ext cx="7258942" cy="4086515"/>
          </a:xfrm>
          <a:custGeom>
            <a:avLst/>
            <a:gdLst/>
            <a:ahLst/>
            <a:cxnLst/>
            <a:rect r="r" b="b" t="t" l="l"/>
            <a:pathLst>
              <a:path h="4086515" w="7258942">
                <a:moveTo>
                  <a:pt x="0" y="0"/>
                </a:moveTo>
                <a:lnTo>
                  <a:pt x="7258942" y="0"/>
                </a:lnTo>
                <a:lnTo>
                  <a:pt x="7258942" y="4086516"/>
                </a:lnTo>
                <a:lnTo>
                  <a:pt x="0" y="4086516"/>
                </a:lnTo>
                <a:lnTo>
                  <a:pt x="0" y="0"/>
                </a:lnTo>
                <a:close/>
              </a:path>
            </a:pathLst>
          </a:custGeom>
          <a:blipFill>
            <a:blip r:embed="rId3"/>
            <a:stretch>
              <a:fillRect l="0" t="0" r="0" b="0"/>
            </a:stretch>
          </a:blipFill>
        </p:spPr>
      </p:sp>
      <p:sp>
        <p:nvSpPr>
          <p:cNvPr name="TextBox 4" id="4"/>
          <p:cNvSpPr txBox="true"/>
          <p:nvPr/>
        </p:nvSpPr>
        <p:spPr>
          <a:xfrm rot="0">
            <a:off x="8215475" y="1076325"/>
            <a:ext cx="10072525" cy="2488584"/>
          </a:xfrm>
          <a:prstGeom prst="rect">
            <a:avLst/>
          </a:prstGeom>
        </p:spPr>
        <p:txBody>
          <a:bodyPr anchor="t" rtlCol="false" tIns="0" lIns="0" bIns="0" rIns="0">
            <a:spAutoFit/>
          </a:bodyPr>
          <a:lstStyle/>
          <a:p>
            <a:pPr algn="just">
              <a:lnSpc>
                <a:spcPts val="6502"/>
              </a:lnSpc>
            </a:pPr>
            <a:r>
              <a:rPr lang="en-US" sz="5858">
                <a:solidFill>
                  <a:srgbClr val="FFFFFF"/>
                </a:solidFill>
                <a:latin typeface="Saira Condensed Medium"/>
              </a:rPr>
              <a:t>NFC ve RFID: İletişim Teknolojilerinin Karşılaştırılması</a:t>
            </a:r>
          </a:p>
          <a:p>
            <a:pPr algn="just">
              <a:lnSpc>
                <a:spcPts val="6502"/>
              </a:lnSpc>
            </a:pPr>
          </a:p>
        </p:txBody>
      </p:sp>
      <p:sp>
        <p:nvSpPr>
          <p:cNvPr name="TextBox 5" id="5"/>
          <p:cNvSpPr txBox="true"/>
          <p:nvPr/>
        </p:nvSpPr>
        <p:spPr>
          <a:xfrm rot="0">
            <a:off x="8409214" y="3555384"/>
            <a:ext cx="9144000" cy="6410325"/>
          </a:xfrm>
          <a:prstGeom prst="rect">
            <a:avLst/>
          </a:prstGeom>
        </p:spPr>
        <p:txBody>
          <a:bodyPr anchor="t" rtlCol="false" tIns="0" lIns="0" bIns="0" rIns="0">
            <a:spAutoFit/>
          </a:bodyPr>
          <a:lstStyle/>
          <a:p>
            <a:pPr algn="l" marL="647700" indent="-323850" lvl="1">
              <a:lnSpc>
                <a:spcPts val="3600"/>
              </a:lnSpc>
              <a:buFont typeface="Arial"/>
              <a:buChar char="•"/>
            </a:pPr>
            <a:r>
              <a:rPr lang="en-US" sz="3000">
                <a:solidFill>
                  <a:srgbClr val="FFFFFF"/>
                </a:solidFill>
                <a:latin typeface="TT Commons Pro Expanded"/>
              </a:rPr>
              <a:t>NFC: NFC, tipik olarak tek bir eşzamanlı bağlantı sağlar. Bu, bir NFC cihazının aynı anda yalnızca bir başka cihazla iletişim kurabileceği anlamına gelir. Örneğin, bir akıllı telefon, aynı anda tek bir NFC etiketiyle etkileşimde bulunabilir.</a:t>
            </a:r>
          </a:p>
          <a:p>
            <a:pPr algn="l" marL="647700" indent="-323850" lvl="1">
              <a:lnSpc>
                <a:spcPts val="3600"/>
              </a:lnSpc>
              <a:buFont typeface="Arial"/>
              <a:buChar char="•"/>
            </a:pPr>
            <a:r>
              <a:rPr lang="en-US" sz="3000">
                <a:solidFill>
                  <a:srgbClr val="FFFFFF"/>
                </a:solidFill>
                <a:latin typeface="TT Commons Pro Expanded"/>
              </a:rPr>
              <a:t>RFID: RFID, birçok cihazla eşzamanlı iletişim kurabilir. Bu, özellikle büyük ölçekli izleme ve tanımlama uygulamalarında büyük bir avantajdır. Bir RFID okuyucu, aynı anda birden fazla RFID etiketini okuyabilir veya yazabilir.</a:t>
            </a:r>
          </a:p>
          <a:p>
            <a:pPr algn="l">
              <a:lnSpc>
                <a:spcPts val="3600"/>
              </a:lnSpc>
            </a:pPr>
          </a:p>
          <a:p>
            <a:pPr algn="l">
              <a:lnSpc>
                <a:spcPts val="3600"/>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35276" y="3843599"/>
            <a:ext cx="7880200" cy="4458880"/>
          </a:xfrm>
          <a:custGeom>
            <a:avLst/>
            <a:gdLst/>
            <a:ahLst/>
            <a:cxnLst/>
            <a:rect r="r" b="b" t="t" l="l"/>
            <a:pathLst>
              <a:path h="4458880" w="7880200">
                <a:moveTo>
                  <a:pt x="0" y="0"/>
                </a:moveTo>
                <a:lnTo>
                  <a:pt x="7880199" y="0"/>
                </a:lnTo>
                <a:lnTo>
                  <a:pt x="7880199" y="4458880"/>
                </a:lnTo>
                <a:lnTo>
                  <a:pt x="0" y="4458880"/>
                </a:lnTo>
                <a:lnTo>
                  <a:pt x="0" y="0"/>
                </a:lnTo>
                <a:close/>
              </a:path>
            </a:pathLst>
          </a:custGeom>
          <a:blipFill>
            <a:blip r:embed="rId3"/>
            <a:stretch>
              <a:fillRect l="0" t="0" r="0" b="0"/>
            </a:stretch>
          </a:blipFill>
        </p:spPr>
      </p:sp>
      <p:sp>
        <p:nvSpPr>
          <p:cNvPr name="TextBox 4" id="4"/>
          <p:cNvSpPr txBox="true"/>
          <p:nvPr/>
        </p:nvSpPr>
        <p:spPr>
          <a:xfrm rot="0">
            <a:off x="8215475" y="1076325"/>
            <a:ext cx="10072525" cy="2488584"/>
          </a:xfrm>
          <a:prstGeom prst="rect">
            <a:avLst/>
          </a:prstGeom>
        </p:spPr>
        <p:txBody>
          <a:bodyPr anchor="t" rtlCol="false" tIns="0" lIns="0" bIns="0" rIns="0">
            <a:spAutoFit/>
          </a:bodyPr>
          <a:lstStyle/>
          <a:p>
            <a:pPr algn="just">
              <a:lnSpc>
                <a:spcPts val="6502"/>
              </a:lnSpc>
            </a:pPr>
            <a:r>
              <a:rPr lang="en-US" sz="5858">
                <a:solidFill>
                  <a:srgbClr val="FFFFFF"/>
                </a:solidFill>
                <a:latin typeface="Saira Condensed Medium"/>
              </a:rPr>
              <a:t>NFC ve RFID: İletişim Teknolojilerinin Karşılaştırılması</a:t>
            </a:r>
          </a:p>
          <a:p>
            <a:pPr algn="just">
              <a:lnSpc>
                <a:spcPts val="6502"/>
              </a:lnSpc>
            </a:pPr>
          </a:p>
        </p:txBody>
      </p:sp>
      <p:sp>
        <p:nvSpPr>
          <p:cNvPr name="TextBox 5" id="5"/>
          <p:cNvSpPr txBox="true"/>
          <p:nvPr/>
        </p:nvSpPr>
        <p:spPr>
          <a:xfrm rot="0">
            <a:off x="8436117" y="3555384"/>
            <a:ext cx="9631241" cy="5702916"/>
          </a:xfrm>
          <a:prstGeom prst="rect">
            <a:avLst/>
          </a:prstGeom>
        </p:spPr>
        <p:txBody>
          <a:bodyPr anchor="t" rtlCol="false" tIns="0" lIns="0" bIns="0" rIns="0">
            <a:spAutoFit/>
          </a:bodyPr>
          <a:lstStyle/>
          <a:p>
            <a:pPr algn="l" marL="504102" indent="-252051" lvl="1">
              <a:lnSpc>
                <a:spcPts val="2801"/>
              </a:lnSpc>
              <a:buFont typeface="Arial"/>
              <a:buChar char="•"/>
            </a:pPr>
            <a:r>
              <a:rPr lang="en-US" sz="2334">
                <a:solidFill>
                  <a:srgbClr val="FFFFFF"/>
                </a:solidFill>
                <a:latin typeface="TT Commons Pro Expanded"/>
              </a:rPr>
              <a:t>NFC: NFC, genellikle tüketici elektroniği ve mobil uygulamalarda kullanılır. Apple Pay, Google Wallet gibi NFC tabanlı ödeme sistemleri, kullanıcıların hızlı ve güvenli bir şekilde ödeme yapmasını sağlar. Toplu taşıma sistemlerinde, etkinlik girişlerinde NFC tabanlı biletler kullanılır.Reklam panoları ve posterlerde bulunan NFC etiketleri, kullanıcıların cihazlarıyla etkileşime geçmesini sağlar.</a:t>
            </a:r>
          </a:p>
          <a:p>
            <a:pPr algn="l" marL="504102" indent="-252051" lvl="1">
              <a:lnSpc>
                <a:spcPts val="2801"/>
              </a:lnSpc>
              <a:buFont typeface="Arial"/>
              <a:buChar char="•"/>
            </a:pPr>
            <a:r>
              <a:rPr lang="en-US" sz="2334">
                <a:solidFill>
                  <a:srgbClr val="FFFFFF"/>
                </a:solidFill>
                <a:latin typeface="TT Commons Pro Expanded"/>
              </a:rPr>
              <a:t>RFID: RFID, endüstriyel ve ticari uygulamalarda geniş bir yelpazede kullanılır.Ürünlerin depolarda ve nakliye sırasında izlenmesi,mağaza raflarındaki ürünlerin otomatik olarak sayılması ve izlenmesi,hayvanların izlenmesi ve tanımlanması ,üretim hattındaki ürünlerin ve bileşenlerin izlenmesi gibi alanlarda kullanılır.</a:t>
            </a:r>
          </a:p>
          <a:p>
            <a:pPr algn="l" marL="504102" indent="-252051" lvl="1">
              <a:lnSpc>
                <a:spcPts val="2801"/>
              </a:lnSpc>
              <a:buFont typeface="Arial"/>
              <a:buChar char="•"/>
            </a:pPr>
          </a:p>
          <a:p>
            <a:pPr algn="l">
              <a:lnSpc>
                <a:spcPts val="2801"/>
              </a:lnSpc>
            </a:pPr>
          </a:p>
          <a:p>
            <a:pPr algn="l">
              <a:lnSpc>
                <a:spcPts val="2801"/>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57938" y="3564909"/>
            <a:ext cx="7178693" cy="4041338"/>
          </a:xfrm>
          <a:custGeom>
            <a:avLst/>
            <a:gdLst/>
            <a:ahLst/>
            <a:cxnLst/>
            <a:rect r="r" b="b" t="t" l="l"/>
            <a:pathLst>
              <a:path h="4041338" w="7178693">
                <a:moveTo>
                  <a:pt x="0" y="0"/>
                </a:moveTo>
                <a:lnTo>
                  <a:pt x="7178693" y="0"/>
                </a:lnTo>
                <a:lnTo>
                  <a:pt x="7178693" y="4041338"/>
                </a:lnTo>
                <a:lnTo>
                  <a:pt x="0" y="4041338"/>
                </a:lnTo>
                <a:lnTo>
                  <a:pt x="0" y="0"/>
                </a:lnTo>
                <a:close/>
              </a:path>
            </a:pathLst>
          </a:custGeom>
          <a:blipFill>
            <a:blip r:embed="rId3"/>
            <a:stretch>
              <a:fillRect l="0" t="0" r="0" b="0"/>
            </a:stretch>
          </a:blipFill>
        </p:spPr>
      </p:sp>
      <p:sp>
        <p:nvSpPr>
          <p:cNvPr name="TextBox 4" id="4"/>
          <p:cNvSpPr txBox="true"/>
          <p:nvPr/>
        </p:nvSpPr>
        <p:spPr>
          <a:xfrm rot="0">
            <a:off x="8215475" y="1076325"/>
            <a:ext cx="10072525" cy="2488584"/>
          </a:xfrm>
          <a:prstGeom prst="rect">
            <a:avLst/>
          </a:prstGeom>
        </p:spPr>
        <p:txBody>
          <a:bodyPr anchor="t" rtlCol="false" tIns="0" lIns="0" bIns="0" rIns="0">
            <a:spAutoFit/>
          </a:bodyPr>
          <a:lstStyle/>
          <a:p>
            <a:pPr algn="just">
              <a:lnSpc>
                <a:spcPts val="6502"/>
              </a:lnSpc>
            </a:pPr>
            <a:r>
              <a:rPr lang="en-US" sz="5858">
                <a:solidFill>
                  <a:srgbClr val="FFFFFF"/>
                </a:solidFill>
                <a:latin typeface="Saira Condensed Medium"/>
              </a:rPr>
              <a:t>NFC ve RFID: İletişim Teknolojilerinin Karşılaştırılması</a:t>
            </a:r>
          </a:p>
          <a:p>
            <a:pPr algn="just">
              <a:lnSpc>
                <a:spcPts val="6502"/>
              </a:lnSpc>
            </a:pPr>
          </a:p>
        </p:txBody>
      </p:sp>
      <p:sp>
        <p:nvSpPr>
          <p:cNvPr name="TextBox 5" id="5"/>
          <p:cNvSpPr txBox="true"/>
          <p:nvPr/>
        </p:nvSpPr>
        <p:spPr>
          <a:xfrm rot="0">
            <a:off x="8715375" y="3574434"/>
            <a:ext cx="7531403" cy="4863709"/>
          </a:xfrm>
          <a:prstGeom prst="rect">
            <a:avLst/>
          </a:prstGeom>
        </p:spPr>
        <p:txBody>
          <a:bodyPr anchor="t" rtlCol="false" tIns="0" lIns="0" bIns="0" rIns="0">
            <a:spAutoFit/>
          </a:bodyPr>
          <a:lstStyle/>
          <a:p>
            <a:pPr algn="l" marL="627613" indent="-313807" lvl="1">
              <a:lnSpc>
                <a:spcPts val="3488"/>
              </a:lnSpc>
              <a:buFont typeface="Arial"/>
              <a:buChar char="•"/>
            </a:pPr>
            <a:r>
              <a:rPr lang="en-US" sz="2906">
                <a:solidFill>
                  <a:srgbClr val="FFFFFF"/>
                </a:solidFill>
                <a:latin typeface="TT Commons Pro Expanded"/>
              </a:rPr>
              <a:t>NFC: NFC, güvenlik ve yetkilendirme konularında daha gelişmiş özelliklere sahiptir. Ek kimlik doğrulama adımları gerektirebilir .Bu, NFC'nin daha güvenli olmasını sağlar.</a:t>
            </a:r>
          </a:p>
          <a:p>
            <a:pPr algn="l" marL="627613" indent="-313807" lvl="1">
              <a:lnSpc>
                <a:spcPts val="3488"/>
              </a:lnSpc>
              <a:buFont typeface="Arial"/>
              <a:buChar char="•"/>
            </a:pPr>
            <a:r>
              <a:rPr lang="en-US" sz="2906">
                <a:solidFill>
                  <a:srgbClr val="FFFFFF"/>
                </a:solidFill>
                <a:latin typeface="TT Commons Pro Expanded"/>
              </a:rPr>
              <a:t>RFID: RFID sistemleri genellikle daha basit güvenlik önlemlerine sahiptir. Veriler genellikle açık bir şekilde iletilir ve okunur. </a:t>
            </a:r>
          </a:p>
          <a:p>
            <a:pPr algn="l">
              <a:lnSpc>
                <a:spcPts val="3488"/>
              </a:lnSpc>
            </a:pPr>
          </a:p>
          <a:p>
            <a:pPr algn="l">
              <a:lnSpc>
                <a:spcPts val="3488"/>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34690" y="3902826"/>
            <a:ext cx="5634664" cy="3707016"/>
          </a:xfrm>
          <a:custGeom>
            <a:avLst/>
            <a:gdLst/>
            <a:ahLst/>
            <a:cxnLst/>
            <a:rect r="r" b="b" t="t" l="l"/>
            <a:pathLst>
              <a:path h="3707016" w="5634664">
                <a:moveTo>
                  <a:pt x="0" y="0"/>
                </a:moveTo>
                <a:lnTo>
                  <a:pt x="5634664" y="0"/>
                </a:lnTo>
                <a:lnTo>
                  <a:pt x="5634664" y="3707016"/>
                </a:lnTo>
                <a:lnTo>
                  <a:pt x="0" y="3707016"/>
                </a:lnTo>
                <a:lnTo>
                  <a:pt x="0" y="0"/>
                </a:lnTo>
                <a:close/>
              </a:path>
            </a:pathLst>
          </a:custGeom>
          <a:blipFill>
            <a:blip r:embed="rId3"/>
            <a:stretch>
              <a:fillRect l="0" t="0" r="0" b="0"/>
            </a:stretch>
          </a:blipFill>
        </p:spPr>
      </p:sp>
      <p:sp>
        <p:nvSpPr>
          <p:cNvPr name="TextBox 4" id="4"/>
          <p:cNvSpPr txBox="true"/>
          <p:nvPr/>
        </p:nvSpPr>
        <p:spPr>
          <a:xfrm rot="0">
            <a:off x="8414838" y="1085850"/>
            <a:ext cx="9873162" cy="2537408"/>
          </a:xfrm>
          <a:prstGeom prst="rect">
            <a:avLst/>
          </a:prstGeom>
        </p:spPr>
        <p:txBody>
          <a:bodyPr anchor="t" rtlCol="false" tIns="0" lIns="0" bIns="0" rIns="0">
            <a:spAutoFit/>
          </a:bodyPr>
          <a:lstStyle/>
          <a:p>
            <a:pPr algn="just">
              <a:lnSpc>
                <a:spcPts val="6652"/>
              </a:lnSpc>
            </a:pPr>
            <a:r>
              <a:rPr lang="en-US" sz="5993">
                <a:solidFill>
                  <a:srgbClr val="FFFFFF"/>
                </a:solidFill>
                <a:latin typeface="Saira Condensed Medium"/>
              </a:rPr>
              <a:t>NFC ve RFID: İletişim Teknolojilerinin Karşılaştırılması</a:t>
            </a:r>
          </a:p>
          <a:p>
            <a:pPr algn="just">
              <a:lnSpc>
                <a:spcPts val="6652"/>
              </a:lnSpc>
            </a:pPr>
          </a:p>
        </p:txBody>
      </p:sp>
      <p:sp>
        <p:nvSpPr>
          <p:cNvPr name="TextBox 5" id="5"/>
          <p:cNvSpPr txBox="true"/>
          <p:nvPr/>
        </p:nvSpPr>
        <p:spPr>
          <a:xfrm rot="0">
            <a:off x="8592911" y="3092904"/>
            <a:ext cx="9144000" cy="6867525"/>
          </a:xfrm>
          <a:prstGeom prst="rect">
            <a:avLst/>
          </a:prstGeom>
        </p:spPr>
        <p:txBody>
          <a:bodyPr anchor="t" rtlCol="false" tIns="0" lIns="0" bIns="0" rIns="0">
            <a:spAutoFit/>
          </a:bodyPr>
          <a:lstStyle/>
          <a:p>
            <a:pPr algn="l" marL="647700" indent="-323850" lvl="1">
              <a:lnSpc>
                <a:spcPts val="3600"/>
              </a:lnSpc>
              <a:buFont typeface="Arial"/>
              <a:buChar char="•"/>
            </a:pPr>
            <a:r>
              <a:rPr lang="en-US" sz="3000">
                <a:solidFill>
                  <a:srgbClr val="FFFFFF"/>
                </a:solidFill>
                <a:latin typeface="TT Commons Pro Expanded"/>
              </a:rPr>
              <a:t>Genel Karşılaştırma: NFC ve RFID, farklı iletişim mesafeleri ve güvenlik özellikleri ile çeşitli uygulama alanlarında kullanılır. NFC, daha kısa mesafelerde ve genellikle tüketici uygulamalarında tercih edilirken, RFID daha uzun mesafelerde ve endüstriyel uygulamalarda yaygındır.</a:t>
            </a:r>
          </a:p>
          <a:p>
            <a:pPr algn="l" marL="647700" indent="-323850" lvl="1">
              <a:lnSpc>
                <a:spcPts val="3600"/>
              </a:lnSpc>
              <a:buFont typeface="Arial"/>
              <a:buChar char="•"/>
            </a:pPr>
            <a:r>
              <a:rPr lang="en-US" sz="3000">
                <a:solidFill>
                  <a:srgbClr val="FFFFFF"/>
                </a:solidFill>
                <a:latin typeface="TT Commons Pro Expanded"/>
              </a:rPr>
              <a:t>Sonuç: Her iki teknoloji de benzersiz avantajlar sunar. NFC, yüksek güvenlik gerektiren uygulamalarda üstünken, RFID geniş alanlarda ve daha fazla mesafede izleme için idealdir. Uygulama gereksinimlerine göre doğru teknolojiyi seçmek önemlidir.</a:t>
            </a:r>
          </a:p>
          <a:p>
            <a:pPr algn="l">
              <a:lnSpc>
                <a:spcPts val="360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9476915" y="1104900"/>
            <a:ext cx="8811085" cy="226314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Medium"/>
              </a:rPr>
              <a:t>NFC Nasıl Çalışır?</a:t>
            </a:r>
          </a:p>
          <a:p>
            <a:pPr algn="just">
              <a:lnSpc>
                <a:spcPts val="8880"/>
              </a:lnSpc>
            </a:pPr>
          </a:p>
        </p:txBody>
      </p:sp>
      <p:sp>
        <p:nvSpPr>
          <p:cNvPr name="AutoShape 4" id="4"/>
          <p:cNvSpPr/>
          <p:nvPr/>
        </p:nvSpPr>
        <p:spPr>
          <a:xfrm rot="0">
            <a:off x="9144000" y="2434590"/>
            <a:ext cx="9336213" cy="0"/>
          </a:xfrm>
          <a:prstGeom prst="line">
            <a:avLst/>
          </a:prstGeom>
          <a:ln cap="flat" w="47625">
            <a:solidFill>
              <a:srgbClr val="FFFFFF"/>
            </a:solidFill>
            <a:prstDash val="solid"/>
            <a:headEnd type="oval" len="lg" w="lg"/>
            <a:tailEnd type="oval" len="lg" w="lg"/>
          </a:ln>
        </p:spPr>
      </p:sp>
      <p:sp>
        <p:nvSpPr>
          <p:cNvPr name="Freeform 5" id="5"/>
          <p:cNvSpPr/>
          <p:nvPr/>
        </p:nvSpPr>
        <p:spPr>
          <a:xfrm flipH="false" flipV="false" rot="0">
            <a:off x="1714653" y="3368040"/>
            <a:ext cx="5970023" cy="5510427"/>
          </a:xfrm>
          <a:custGeom>
            <a:avLst/>
            <a:gdLst/>
            <a:ahLst/>
            <a:cxnLst/>
            <a:rect r="r" b="b" t="t" l="l"/>
            <a:pathLst>
              <a:path h="5510427" w="5970023">
                <a:moveTo>
                  <a:pt x="0" y="0"/>
                </a:moveTo>
                <a:lnTo>
                  <a:pt x="5970023" y="0"/>
                </a:lnTo>
                <a:lnTo>
                  <a:pt x="5970023" y="5510427"/>
                </a:lnTo>
                <a:lnTo>
                  <a:pt x="0" y="5510427"/>
                </a:lnTo>
                <a:lnTo>
                  <a:pt x="0" y="0"/>
                </a:lnTo>
                <a:close/>
              </a:path>
            </a:pathLst>
          </a:custGeom>
          <a:blipFill>
            <a:blip r:embed="rId3"/>
            <a:stretch>
              <a:fillRect l="0" t="-1279" r="0" b="-1279"/>
            </a:stretch>
          </a:blipFill>
        </p:spPr>
      </p:sp>
      <p:sp>
        <p:nvSpPr>
          <p:cNvPr name="TextBox 6" id="6"/>
          <p:cNvSpPr txBox="true"/>
          <p:nvPr/>
        </p:nvSpPr>
        <p:spPr>
          <a:xfrm rot="0">
            <a:off x="9476915" y="3285958"/>
            <a:ext cx="7465427" cy="5972342"/>
          </a:xfrm>
          <a:prstGeom prst="rect">
            <a:avLst/>
          </a:prstGeom>
        </p:spPr>
        <p:txBody>
          <a:bodyPr anchor="t" rtlCol="false" tIns="0" lIns="0" bIns="0" rIns="0">
            <a:spAutoFit/>
          </a:bodyPr>
          <a:lstStyle/>
          <a:p>
            <a:pPr algn="l" marL="528801" indent="-264401" lvl="1">
              <a:lnSpc>
                <a:spcPts val="2939"/>
              </a:lnSpc>
              <a:buFont typeface="Arial"/>
              <a:buChar char="•"/>
            </a:pPr>
            <a:r>
              <a:rPr lang="en-US" sz="2449">
                <a:solidFill>
                  <a:srgbClr val="FFFFFF"/>
                </a:solidFill>
                <a:latin typeface="TT Commons Pro Expanded"/>
              </a:rPr>
              <a:t>Çalışma Prensibi: Bir başlatıcı cihaz (okuyucu) elektrik akımı geçirerek manyetik bir alan oluşturur. Hedef cihaz (etiket) bu alanda yer alarak yanıt verir ve etikette saklanan veriler kablosuz olarak okuyucuya gönderilir.</a:t>
            </a:r>
          </a:p>
          <a:p>
            <a:pPr algn="l" marL="528801" indent="-264401" lvl="1">
              <a:lnSpc>
                <a:spcPts val="2939"/>
              </a:lnSpc>
              <a:buFont typeface="Arial"/>
              <a:buChar char="•"/>
            </a:pPr>
            <a:r>
              <a:rPr lang="en-US" sz="2449">
                <a:solidFill>
                  <a:srgbClr val="FFFFFF"/>
                </a:solidFill>
                <a:latin typeface="TT Commons Pro Expanded"/>
              </a:rPr>
              <a:t>Etkileşim Türleri: Tek yönlü (NFC etiketi okumak) veya iki yönlü (iki akıllı telefon arasında veri alışverişi) olabilir. Cihazlar hem etiket hem de okuyucu görevi görebilir.</a:t>
            </a:r>
          </a:p>
          <a:p>
            <a:pPr algn="l" marL="528801" indent="-264401" lvl="1">
              <a:lnSpc>
                <a:spcPts val="2939"/>
              </a:lnSpc>
              <a:buFont typeface="Arial"/>
              <a:buChar char="•"/>
            </a:pPr>
            <a:r>
              <a:rPr lang="en-US" sz="2449">
                <a:solidFill>
                  <a:srgbClr val="FFFFFF"/>
                </a:solidFill>
                <a:latin typeface="TT Commons Pro Expanded"/>
              </a:rPr>
              <a:t>Enerji Verimliliği: Hedef cihaz, aktif bir cihazın oluşturduğu alan içinde gerekli gücü alır, harici bir güç kaynağına ihtiyaç duymaz. Bu özellik, NFC'yi enerji verimliliği ve maliyet açısından ideal kılar.</a:t>
            </a:r>
          </a:p>
          <a:p>
            <a:pPr algn="l">
              <a:lnSpc>
                <a:spcPts val="293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3402844"/>
            <a:ext cx="6560437" cy="5226637"/>
          </a:xfrm>
          <a:custGeom>
            <a:avLst/>
            <a:gdLst/>
            <a:ahLst/>
            <a:cxnLst/>
            <a:rect r="r" b="b" t="t" l="l"/>
            <a:pathLst>
              <a:path h="5226637" w="6560437">
                <a:moveTo>
                  <a:pt x="0" y="0"/>
                </a:moveTo>
                <a:lnTo>
                  <a:pt x="6560437" y="0"/>
                </a:lnTo>
                <a:lnTo>
                  <a:pt x="6560437" y="5226637"/>
                </a:lnTo>
                <a:lnTo>
                  <a:pt x="0" y="5226637"/>
                </a:lnTo>
                <a:lnTo>
                  <a:pt x="0" y="0"/>
                </a:lnTo>
                <a:close/>
              </a:path>
            </a:pathLst>
          </a:custGeom>
          <a:blipFill>
            <a:blip r:embed="rId3"/>
            <a:stretch>
              <a:fillRect l="0" t="0" r="0" b="0"/>
            </a:stretch>
          </a:blipFill>
        </p:spPr>
      </p:sp>
      <p:sp>
        <p:nvSpPr>
          <p:cNvPr name="TextBox 4" id="4"/>
          <p:cNvSpPr txBox="true"/>
          <p:nvPr/>
        </p:nvSpPr>
        <p:spPr>
          <a:xfrm rot="0">
            <a:off x="9144000" y="844371"/>
            <a:ext cx="8382103" cy="2357945"/>
          </a:xfrm>
          <a:prstGeom prst="rect">
            <a:avLst/>
          </a:prstGeom>
        </p:spPr>
        <p:txBody>
          <a:bodyPr anchor="t" rtlCol="false" tIns="0" lIns="0" bIns="0" rIns="0">
            <a:spAutoFit/>
          </a:bodyPr>
          <a:lstStyle/>
          <a:p>
            <a:pPr algn="just">
              <a:lnSpc>
                <a:spcPts val="6192"/>
              </a:lnSpc>
            </a:pPr>
            <a:r>
              <a:rPr lang="en-US" sz="5578">
                <a:solidFill>
                  <a:srgbClr val="FFFFFF"/>
                </a:solidFill>
                <a:latin typeface="Saira Condensed Medium"/>
              </a:rPr>
              <a:t>NFC'nin Android Cihazlardaki Çalışma Modları</a:t>
            </a:r>
          </a:p>
          <a:p>
            <a:pPr algn="just">
              <a:lnSpc>
                <a:spcPts val="6192"/>
              </a:lnSpc>
            </a:pPr>
          </a:p>
        </p:txBody>
      </p:sp>
      <p:sp>
        <p:nvSpPr>
          <p:cNvPr name="TextBox 5" id="5"/>
          <p:cNvSpPr txBox="true"/>
          <p:nvPr/>
        </p:nvSpPr>
        <p:spPr>
          <a:xfrm rot="0">
            <a:off x="9144000" y="2984281"/>
            <a:ext cx="7764026" cy="6599423"/>
          </a:xfrm>
          <a:prstGeom prst="rect">
            <a:avLst/>
          </a:prstGeom>
        </p:spPr>
        <p:txBody>
          <a:bodyPr anchor="t" rtlCol="false" tIns="0" lIns="0" bIns="0" rIns="0">
            <a:spAutoFit/>
          </a:bodyPr>
          <a:lstStyle/>
          <a:p>
            <a:pPr algn="l" marL="549952" indent="-274976" lvl="1">
              <a:lnSpc>
                <a:spcPts val="3056"/>
              </a:lnSpc>
              <a:buFont typeface="Arial"/>
              <a:buChar char="•"/>
            </a:pPr>
            <a:r>
              <a:rPr lang="en-US" sz="2547">
                <a:solidFill>
                  <a:srgbClr val="FFFFFF"/>
                </a:solidFill>
                <a:latin typeface="TT Commons Pro Expanded"/>
              </a:rPr>
              <a:t>Okuyucu/Yazıcı Modu: NFC cihazının pasif NFC etiketlerini ve çıkartmalarını okumasına ve yazmasına olanak tanır. Tek yönlü veri iletimi sağlar, genellikle akıllı telefonlar tarafından kullanılır.</a:t>
            </a:r>
          </a:p>
          <a:p>
            <a:pPr algn="l" marL="549952" indent="-274976" lvl="1">
              <a:lnSpc>
                <a:spcPts val="3056"/>
              </a:lnSpc>
              <a:buFont typeface="Arial"/>
              <a:buChar char="•"/>
            </a:pPr>
            <a:r>
              <a:rPr lang="en-US" sz="2547">
                <a:solidFill>
                  <a:srgbClr val="FFFFFF"/>
                </a:solidFill>
                <a:latin typeface="TT Commons Pro Expanded"/>
              </a:rPr>
              <a:t>P2P Modu: İki NFC uyumlu cihaz arasındaki iletişimi ve bilgi aktarımını destekler. Herhangi bir cihaz başlatıcı veya hedef olarak hareket edebilir. Çift yönlü bilgi alışverişine olanak tanır.</a:t>
            </a:r>
          </a:p>
          <a:p>
            <a:pPr algn="l" marL="549952" indent="-274976" lvl="1">
              <a:lnSpc>
                <a:spcPts val="3056"/>
              </a:lnSpc>
              <a:buFont typeface="Arial"/>
              <a:buChar char="•"/>
            </a:pPr>
            <a:r>
              <a:rPr lang="en-US" sz="2547">
                <a:solidFill>
                  <a:srgbClr val="FFFFFF"/>
                </a:solidFill>
                <a:latin typeface="TT Commons Pro Expanded"/>
              </a:rPr>
              <a:t>Kart Emülasyon Modu: NFC cihazının bir NFC kartı gibi davranmasına olanak tanır. Taklit edilmiş NFC kartına, NFC satış noktası terminali gibi harici bir NFC okuyucusu tarafından erişilebilir. Temassız kredi kartı gibi işlev görmesini sağlar.</a:t>
            </a:r>
          </a:p>
          <a:p>
            <a:pPr algn="l">
              <a:lnSpc>
                <a:spcPts val="3056"/>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8816873" y="1104900"/>
            <a:ext cx="9471127" cy="226314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Medium"/>
              </a:rPr>
              <a:t>NFC Cihazlarının Tipleri</a:t>
            </a:r>
          </a:p>
          <a:p>
            <a:pPr algn="just">
              <a:lnSpc>
                <a:spcPts val="8880"/>
              </a:lnSpc>
            </a:pPr>
          </a:p>
        </p:txBody>
      </p:sp>
      <p:sp>
        <p:nvSpPr>
          <p:cNvPr name="AutoShape 4" id="4"/>
          <p:cNvSpPr/>
          <p:nvPr/>
        </p:nvSpPr>
        <p:spPr>
          <a:xfrm rot="0">
            <a:off x="9144000" y="2434590"/>
            <a:ext cx="9336213" cy="0"/>
          </a:xfrm>
          <a:prstGeom prst="line">
            <a:avLst/>
          </a:prstGeom>
          <a:ln cap="flat" w="47625">
            <a:solidFill>
              <a:srgbClr val="FFFFFF"/>
            </a:solidFill>
            <a:prstDash val="solid"/>
            <a:headEnd type="oval" len="lg" w="lg"/>
            <a:tailEnd type="oval" len="lg" w="lg"/>
          </a:ln>
        </p:spPr>
      </p:sp>
      <p:sp>
        <p:nvSpPr>
          <p:cNvPr name="Freeform 5" id="5"/>
          <p:cNvSpPr/>
          <p:nvPr/>
        </p:nvSpPr>
        <p:spPr>
          <a:xfrm flipH="false" flipV="false" rot="0">
            <a:off x="1028700" y="2458403"/>
            <a:ext cx="6895782" cy="6440114"/>
          </a:xfrm>
          <a:custGeom>
            <a:avLst/>
            <a:gdLst/>
            <a:ahLst/>
            <a:cxnLst/>
            <a:rect r="r" b="b" t="t" l="l"/>
            <a:pathLst>
              <a:path h="6440114" w="6895782">
                <a:moveTo>
                  <a:pt x="0" y="0"/>
                </a:moveTo>
                <a:lnTo>
                  <a:pt x="6895782" y="0"/>
                </a:lnTo>
                <a:lnTo>
                  <a:pt x="6895782" y="6440114"/>
                </a:lnTo>
                <a:lnTo>
                  <a:pt x="0" y="6440114"/>
                </a:lnTo>
                <a:lnTo>
                  <a:pt x="0" y="0"/>
                </a:lnTo>
                <a:close/>
              </a:path>
            </a:pathLst>
          </a:custGeom>
          <a:blipFill>
            <a:blip r:embed="rId3"/>
            <a:stretch>
              <a:fillRect l="0" t="0" r="0" b="0"/>
            </a:stretch>
          </a:blipFill>
        </p:spPr>
      </p:sp>
      <p:sp>
        <p:nvSpPr>
          <p:cNvPr name="TextBox 6" id="6"/>
          <p:cNvSpPr txBox="true"/>
          <p:nvPr/>
        </p:nvSpPr>
        <p:spPr>
          <a:xfrm rot="0">
            <a:off x="9035441" y="3663505"/>
            <a:ext cx="7948347" cy="5166426"/>
          </a:xfrm>
          <a:prstGeom prst="rect">
            <a:avLst/>
          </a:prstGeom>
        </p:spPr>
        <p:txBody>
          <a:bodyPr anchor="t" rtlCol="false" tIns="0" lIns="0" bIns="0" rIns="0">
            <a:spAutoFit/>
          </a:bodyPr>
          <a:lstStyle/>
          <a:p>
            <a:pPr algn="l" marL="563008" indent="-281504" lvl="1">
              <a:lnSpc>
                <a:spcPts val="3129"/>
              </a:lnSpc>
              <a:buFont typeface="Arial"/>
              <a:buChar char="•"/>
            </a:pPr>
            <a:r>
              <a:rPr lang="en-US" sz="2607">
                <a:solidFill>
                  <a:srgbClr val="FFFFFF"/>
                </a:solidFill>
                <a:latin typeface="TT Commons Pro Expanded"/>
              </a:rPr>
              <a:t>Aktif NFC Cihazları: Bu cihazlar veri gönderme ve alma kapasitesine sahiptir. Akıllı telefonlar, toplu taşımadaki kart okuyucular ve dokunmatik ödeme terminalleri bu kategoriye girer.</a:t>
            </a:r>
          </a:p>
          <a:p>
            <a:pPr algn="l" marL="563008" indent="-281504" lvl="1">
              <a:lnSpc>
                <a:spcPts val="3129"/>
              </a:lnSpc>
              <a:buFont typeface="Arial"/>
              <a:buChar char="•"/>
            </a:pPr>
            <a:r>
              <a:rPr lang="en-US" sz="2607">
                <a:solidFill>
                  <a:srgbClr val="FFFFFF"/>
                </a:solidFill>
                <a:latin typeface="TT Commons Pro Expanded"/>
              </a:rPr>
              <a:t>Pasif NFC Cihazları: Kendi güç kaynağına ihtiyaç duymadan bilgi gönderebilen etiketler ve küçük vericiler. Diğer kaynaklardan gönderilen bilgileri işlemez ve diğer pasif bileşenlere bağlanamazlar. Genellikle duvarlarda veya reklamlarda etkileşimli işaretler olarak kullanılırlar.</a:t>
            </a:r>
          </a:p>
          <a:p>
            <a:pPr algn="l">
              <a:lnSpc>
                <a:spcPts val="312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9144000" y="1379560"/>
            <a:ext cx="9025265" cy="3192923"/>
          </a:xfrm>
          <a:prstGeom prst="rect">
            <a:avLst/>
          </a:prstGeom>
        </p:spPr>
        <p:txBody>
          <a:bodyPr anchor="t" rtlCol="false" tIns="0" lIns="0" bIns="0" rIns="0">
            <a:spAutoFit/>
          </a:bodyPr>
          <a:lstStyle/>
          <a:p>
            <a:pPr algn="just">
              <a:lnSpc>
                <a:spcPts val="8333"/>
              </a:lnSpc>
            </a:pPr>
            <a:r>
              <a:rPr lang="en-US" sz="7507">
                <a:solidFill>
                  <a:srgbClr val="FFFFFF"/>
                </a:solidFill>
                <a:latin typeface="Saira Condensed Medium"/>
              </a:rPr>
              <a:t>NFC Cihazlarının Çalışma Modları</a:t>
            </a:r>
          </a:p>
          <a:p>
            <a:pPr algn="just">
              <a:lnSpc>
                <a:spcPts val="8333"/>
              </a:lnSpc>
            </a:pPr>
          </a:p>
        </p:txBody>
      </p:sp>
      <p:sp>
        <p:nvSpPr>
          <p:cNvPr name="Freeform 4" id="4"/>
          <p:cNvSpPr/>
          <p:nvPr/>
        </p:nvSpPr>
        <p:spPr>
          <a:xfrm flipH="false" flipV="false" rot="0">
            <a:off x="1028700" y="3205707"/>
            <a:ext cx="6801743" cy="5541562"/>
          </a:xfrm>
          <a:custGeom>
            <a:avLst/>
            <a:gdLst/>
            <a:ahLst/>
            <a:cxnLst/>
            <a:rect r="r" b="b" t="t" l="l"/>
            <a:pathLst>
              <a:path h="5541562" w="6801743">
                <a:moveTo>
                  <a:pt x="0" y="0"/>
                </a:moveTo>
                <a:lnTo>
                  <a:pt x="6801743" y="0"/>
                </a:lnTo>
                <a:lnTo>
                  <a:pt x="6801743" y="5541562"/>
                </a:lnTo>
                <a:lnTo>
                  <a:pt x="0" y="5541562"/>
                </a:lnTo>
                <a:lnTo>
                  <a:pt x="0" y="0"/>
                </a:lnTo>
                <a:close/>
              </a:path>
            </a:pathLst>
          </a:custGeom>
          <a:blipFill>
            <a:blip r:embed="rId3"/>
            <a:stretch>
              <a:fillRect l="0" t="0" r="0" b="0"/>
            </a:stretch>
          </a:blipFill>
        </p:spPr>
      </p:sp>
      <p:sp>
        <p:nvSpPr>
          <p:cNvPr name="TextBox 5" id="5"/>
          <p:cNvSpPr txBox="true"/>
          <p:nvPr/>
        </p:nvSpPr>
        <p:spPr>
          <a:xfrm rot="0">
            <a:off x="8890037" y="4107655"/>
            <a:ext cx="9279228" cy="4639614"/>
          </a:xfrm>
          <a:prstGeom prst="rect">
            <a:avLst/>
          </a:prstGeom>
        </p:spPr>
        <p:txBody>
          <a:bodyPr anchor="t" rtlCol="false" tIns="0" lIns="0" bIns="0" rIns="0">
            <a:spAutoFit/>
          </a:bodyPr>
          <a:lstStyle/>
          <a:p>
            <a:pPr algn="l" marL="657279" indent="-328639" lvl="1">
              <a:lnSpc>
                <a:spcPts val="3653"/>
              </a:lnSpc>
              <a:buFont typeface="Arial"/>
              <a:buChar char="•"/>
            </a:pPr>
            <a:r>
              <a:rPr lang="en-US" sz="3044">
                <a:solidFill>
                  <a:srgbClr val="FFFFFF"/>
                </a:solidFill>
                <a:latin typeface="TT Commons Pro Expanded"/>
              </a:rPr>
              <a:t>Aktif Mod: Hem hedef hem de başlatıcı cihazlar aktiftir. İki aktif cihaz arasında çift yönlü veri iletişimi yapılabilir. Örneğin, iki NFC uyumlu akıllı telefon dosya aktarımı yapabilir.</a:t>
            </a:r>
          </a:p>
          <a:p>
            <a:pPr algn="l" marL="657279" indent="-328639" lvl="1">
              <a:lnSpc>
                <a:spcPts val="3653"/>
              </a:lnSpc>
              <a:buFont typeface="Arial"/>
              <a:buChar char="•"/>
            </a:pPr>
            <a:r>
              <a:rPr lang="en-US" sz="3044">
                <a:solidFill>
                  <a:srgbClr val="FFFFFF"/>
                </a:solidFill>
                <a:latin typeface="TT Commons Pro Expanded"/>
              </a:rPr>
              <a:t>Pasif Mod: Başlatıcı cihaz bir taşıyıcı alan sağlar, hedef cihaz ise bu alanı modüle eder. Pasif cihaz gücünü başlatıcı cihazın elektromanyetik alanından alır.</a:t>
            </a:r>
          </a:p>
          <a:p>
            <a:pPr algn="l">
              <a:lnSpc>
                <a:spcPts val="3653"/>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8038460" y="1243173"/>
            <a:ext cx="10249540" cy="2245053"/>
          </a:xfrm>
          <a:prstGeom prst="rect">
            <a:avLst/>
          </a:prstGeom>
        </p:spPr>
        <p:txBody>
          <a:bodyPr anchor="t" rtlCol="false" tIns="0" lIns="0" bIns="0" rIns="0">
            <a:spAutoFit/>
          </a:bodyPr>
          <a:lstStyle/>
          <a:p>
            <a:pPr algn="just">
              <a:lnSpc>
                <a:spcPts val="8775"/>
              </a:lnSpc>
            </a:pPr>
            <a:r>
              <a:rPr lang="en-US" sz="7905">
                <a:solidFill>
                  <a:srgbClr val="FFFFFF"/>
                </a:solidFill>
                <a:latin typeface="Saira Condensed Medium"/>
              </a:rPr>
              <a:t>NFC Aygıtlarının Kategorileri</a:t>
            </a:r>
          </a:p>
          <a:p>
            <a:pPr algn="just">
              <a:lnSpc>
                <a:spcPts val="8775"/>
              </a:lnSpc>
            </a:pPr>
          </a:p>
        </p:txBody>
      </p:sp>
      <p:sp>
        <p:nvSpPr>
          <p:cNvPr name="AutoShape 4" id="4"/>
          <p:cNvSpPr/>
          <p:nvPr/>
        </p:nvSpPr>
        <p:spPr>
          <a:xfrm rot="0">
            <a:off x="9144000" y="2434590"/>
            <a:ext cx="9336213" cy="0"/>
          </a:xfrm>
          <a:prstGeom prst="line">
            <a:avLst/>
          </a:prstGeom>
          <a:ln cap="flat" w="47625">
            <a:solidFill>
              <a:srgbClr val="FFFFFF"/>
            </a:solidFill>
            <a:prstDash val="solid"/>
            <a:headEnd type="oval" len="lg" w="lg"/>
            <a:tailEnd type="oval" len="lg" w="lg"/>
          </a:ln>
        </p:spPr>
      </p:sp>
      <p:sp>
        <p:nvSpPr>
          <p:cNvPr name="Freeform 5" id="5"/>
          <p:cNvSpPr/>
          <p:nvPr/>
        </p:nvSpPr>
        <p:spPr>
          <a:xfrm flipH="false" flipV="false" rot="0">
            <a:off x="1028700" y="3182475"/>
            <a:ext cx="6744383" cy="5447980"/>
          </a:xfrm>
          <a:custGeom>
            <a:avLst/>
            <a:gdLst/>
            <a:ahLst/>
            <a:cxnLst/>
            <a:rect r="r" b="b" t="t" l="l"/>
            <a:pathLst>
              <a:path h="5447980" w="6744383">
                <a:moveTo>
                  <a:pt x="0" y="0"/>
                </a:moveTo>
                <a:lnTo>
                  <a:pt x="6744383" y="0"/>
                </a:lnTo>
                <a:lnTo>
                  <a:pt x="6744383" y="5447980"/>
                </a:lnTo>
                <a:lnTo>
                  <a:pt x="0" y="5447980"/>
                </a:lnTo>
                <a:lnTo>
                  <a:pt x="0" y="0"/>
                </a:lnTo>
                <a:close/>
              </a:path>
            </a:pathLst>
          </a:custGeom>
          <a:blipFill>
            <a:blip r:embed="rId3"/>
            <a:stretch>
              <a:fillRect l="0" t="0" r="0" b="0"/>
            </a:stretch>
          </a:blipFill>
        </p:spPr>
      </p:sp>
      <p:sp>
        <p:nvSpPr>
          <p:cNvPr name="TextBox 6" id="6"/>
          <p:cNvSpPr txBox="true"/>
          <p:nvPr/>
        </p:nvSpPr>
        <p:spPr>
          <a:xfrm rot="0">
            <a:off x="8591230" y="3172950"/>
            <a:ext cx="9144000" cy="6410325"/>
          </a:xfrm>
          <a:prstGeom prst="rect">
            <a:avLst/>
          </a:prstGeom>
        </p:spPr>
        <p:txBody>
          <a:bodyPr anchor="t" rtlCol="false" tIns="0" lIns="0" bIns="0" rIns="0">
            <a:spAutoFit/>
          </a:bodyPr>
          <a:lstStyle/>
          <a:p>
            <a:pPr algn="l" marL="647700" indent="-323850" lvl="1">
              <a:lnSpc>
                <a:spcPts val="3600"/>
              </a:lnSpc>
              <a:buFont typeface="Arial"/>
              <a:buChar char="•"/>
            </a:pPr>
            <a:r>
              <a:rPr lang="en-US" sz="3000">
                <a:solidFill>
                  <a:srgbClr val="FFFFFF"/>
                </a:solidFill>
                <a:latin typeface="TT Commons Pro Expanded"/>
              </a:rPr>
              <a:t>İlgili Olmayan NFC Aygıtları(Uninvolved NFC gadgets): Pasif cihazlar olarak bilinir. Enerjilerini yakınlarındaki aktif NFC aygıtlarından alırlar. Bağımsız enerji kaynağına sahip değillerdir ve yalnızca veri gönderme yeteneğine sahiptirler. Statik bilgi sağlamak için kullanılırlar.</a:t>
            </a:r>
          </a:p>
          <a:p>
            <a:pPr algn="l" marL="647700" indent="-323850" lvl="1">
              <a:lnSpc>
                <a:spcPts val="3600"/>
              </a:lnSpc>
              <a:buFont typeface="Arial"/>
              <a:buChar char="•"/>
            </a:pPr>
            <a:r>
              <a:rPr lang="en-US" sz="3000">
                <a:solidFill>
                  <a:srgbClr val="FFFFFF"/>
                </a:solidFill>
                <a:latin typeface="TT Commons Pro Expanded"/>
              </a:rPr>
              <a:t>Etkin NFC Aygıtları(Active NFC gadgets): Hem veri alabilir hem de gönderebilirler. Kendi içlerinde ve diğer cihazlarla iletişim kurabilirler. Akıllı telefonlar gibi cihazlar bu kategoriye girer. Daha karmaşık işlemler için kullanılırlar.</a:t>
            </a:r>
          </a:p>
          <a:p>
            <a:pPr algn="l">
              <a:lnSpc>
                <a:spcPts val="36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9476915" y="1104900"/>
            <a:ext cx="8811085" cy="226314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Medium"/>
              </a:rPr>
              <a:t>NFC Kablosuz Şarj (WLC)</a:t>
            </a:r>
          </a:p>
          <a:p>
            <a:pPr algn="just">
              <a:lnSpc>
                <a:spcPts val="8880"/>
              </a:lnSpc>
            </a:pPr>
          </a:p>
        </p:txBody>
      </p:sp>
      <p:sp>
        <p:nvSpPr>
          <p:cNvPr name="AutoShape 4" id="4"/>
          <p:cNvSpPr/>
          <p:nvPr/>
        </p:nvSpPr>
        <p:spPr>
          <a:xfrm rot="0">
            <a:off x="9144000" y="2434590"/>
            <a:ext cx="9336213" cy="0"/>
          </a:xfrm>
          <a:prstGeom prst="line">
            <a:avLst/>
          </a:prstGeom>
          <a:ln cap="flat" w="47625">
            <a:solidFill>
              <a:srgbClr val="FFFFFF"/>
            </a:solidFill>
            <a:prstDash val="solid"/>
            <a:headEnd type="oval" len="lg" w="lg"/>
            <a:tailEnd type="oval" len="lg" w="lg"/>
          </a:ln>
        </p:spPr>
      </p:sp>
      <p:sp>
        <p:nvSpPr>
          <p:cNvPr name="Freeform 5" id="5"/>
          <p:cNvSpPr/>
          <p:nvPr/>
        </p:nvSpPr>
        <p:spPr>
          <a:xfrm flipH="false" flipV="false" rot="0">
            <a:off x="825562" y="3904522"/>
            <a:ext cx="7417154" cy="4175583"/>
          </a:xfrm>
          <a:custGeom>
            <a:avLst/>
            <a:gdLst/>
            <a:ahLst/>
            <a:cxnLst/>
            <a:rect r="r" b="b" t="t" l="l"/>
            <a:pathLst>
              <a:path h="4175583" w="7417154">
                <a:moveTo>
                  <a:pt x="0" y="0"/>
                </a:moveTo>
                <a:lnTo>
                  <a:pt x="7417153" y="0"/>
                </a:lnTo>
                <a:lnTo>
                  <a:pt x="7417153" y="4175583"/>
                </a:lnTo>
                <a:lnTo>
                  <a:pt x="0" y="4175583"/>
                </a:lnTo>
                <a:lnTo>
                  <a:pt x="0" y="0"/>
                </a:lnTo>
                <a:close/>
              </a:path>
            </a:pathLst>
          </a:custGeom>
          <a:blipFill>
            <a:blip r:embed="rId3"/>
            <a:stretch>
              <a:fillRect l="0" t="0" r="0" b="0"/>
            </a:stretch>
          </a:blipFill>
        </p:spPr>
      </p:sp>
      <p:sp>
        <p:nvSpPr>
          <p:cNvPr name="TextBox 6" id="6"/>
          <p:cNvSpPr txBox="true"/>
          <p:nvPr/>
        </p:nvSpPr>
        <p:spPr>
          <a:xfrm rot="0">
            <a:off x="8773732" y="3468188"/>
            <a:ext cx="9144000" cy="5038725"/>
          </a:xfrm>
          <a:prstGeom prst="rect">
            <a:avLst/>
          </a:prstGeom>
        </p:spPr>
        <p:txBody>
          <a:bodyPr anchor="t" rtlCol="false" tIns="0" lIns="0" bIns="0" rIns="0">
            <a:spAutoFit/>
          </a:bodyPr>
          <a:lstStyle/>
          <a:p>
            <a:pPr algn="l" marL="647700" indent="-323850" lvl="1">
              <a:lnSpc>
                <a:spcPts val="3600"/>
              </a:lnSpc>
              <a:buFont typeface="Arial"/>
              <a:buChar char="•"/>
            </a:pPr>
            <a:r>
              <a:rPr lang="en-US" sz="3000">
                <a:solidFill>
                  <a:srgbClr val="FFFFFF"/>
                </a:solidFill>
                <a:latin typeface="TT Commons Pro Expanded"/>
              </a:rPr>
              <a:t>Geliştirici: NFC Forum tarafından geliştirilmiştir.</a:t>
            </a:r>
          </a:p>
          <a:p>
            <a:pPr algn="l" marL="647700" indent="-323850" lvl="1">
              <a:lnSpc>
                <a:spcPts val="3600"/>
              </a:lnSpc>
              <a:buFont typeface="Arial"/>
              <a:buChar char="•"/>
            </a:pPr>
            <a:r>
              <a:rPr lang="en-US" sz="3000">
                <a:solidFill>
                  <a:srgbClr val="FFFFFF"/>
                </a:solidFill>
                <a:latin typeface="TT Commons Pro Expanded"/>
              </a:rPr>
              <a:t>Özellikler: Küçük ve taşınabilir cihazları 2 cm mesafeden 1 watt güçle şarj eder. Düşük güç gereksinimi olan kulaklıklar, giyilebilir cihazlar ve IoT cihazları için idealdir.</a:t>
            </a:r>
          </a:p>
          <a:p>
            <a:pPr algn="l" marL="647700" indent="-323850" lvl="1">
              <a:lnSpc>
                <a:spcPts val="3600"/>
              </a:lnSpc>
              <a:buFont typeface="Arial"/>
              <a:buChar char="•"/>
            </a:pPr>
            <a:r>
              <a:rPr lang="en-US" sz="3000">
                <a:solidFill>
                  <a:srgbClr val="FFFFFF"/>
                </a:solidFill>
                <a:latin typeface="TT Commons Pro Expanded"/>
              </a:rPr>
              <a:t>Karşılaştırma: Qi kablosuz şarj standardına göre daha düşük güç çıkışı sunar ve daha küçük bir anten kullanır. Alanın kısıtlı olduğu durumlar için uygundur.</a:t>
            </a:r>
          </a:p>
          <a:p>
            <a:pPr algn="l">
              <a:lnSpc>
                <a:spcPts val="360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rot="0">
            <a:off x="9144000" y="2434590"/>
            <a:ext cx="9336213" cy="0"/>
          </a:xfrm>
          <a:prstGeom prst="line">
            <a:avLst/>
          </a:prstGeom>
          <a:ln cap="flat" w="47625">
            <a:solidFill>
              <a:srgbClr val="FFFFFF"/>
            </a:solidFill>
            <a:prstDash val="solid"/>
            <a:headEnd type="oval" len="lg" w="lg"/>
            <a:tailEnd type="oval" len="lg" w="lg"/>
          </a:ln>
        </p:spPr>
      </p:sp>
      <p:sp>
        <p:nvSpPr>
          <p:cNvPr name="Freeform 4" id="4"/>
          <p:cNvSpPr/>
          <p:nvPr/>
        </p:nvSpPr>
        <p:spPr>
          <a:xfrm flipH="false" flipV="false" rot="0">
            <a:off x="1028700" y="3706783"/>
            <a:ext cx="7129925" cy="4353366"/>
          </a:xfrm>
          <a:custGeom>
            <a:avLst/>
            <a:gdLst/>
            <a:ahLst/>
            <a:cxnLst/>
            <a:rect r="r" b="b" t="t" l="l"/>
            <a:pathLst>
              <a:path h="4353366" w="7129925">
                <a:moveTo>
                  <a:pt x="0" y="0"/>
                </a:moveTo>
                <a:lnTo>
                  <a:pt x="7129925" y="0"/>
                </a:lnTo>
                <a:lnTo>
                  <a:pt x="7129925" y="4353367"/>
                </a:lnTo>
                <a:lnTo>
                  <a:pt x="0" y="4353367"/>
                </a:lnTo>
                <a:lnTo>
                  <a:pt x="0" y="0"/>
                </a:lnTo>
                <a:close/>
              </a:path>
            </a:pathLst>
          </a:custGeom>
          <a:blipFill>
            <a:blip r:embed="rId3"/>
            <a:stretch>
              <a:fillRect l="0" t="0" r="-9031" b="0"/>
            </a:stretch>
          </a:blipFill>
        </p:spPr>
      </p:sp>
      <p:sp>
        <p:nvSpPr>
          <p:cNvPr name="TextBox 5" id="5"/>
          <p:cNvSpPr txBox="true"/>
          <p:nvPr/>
        </p:nvSpPr>
        <p:spPr>
          <a:xfrm rot="0">
            <a:off x="9476915" y="1104900"/>
            <a:ext cx="8811085" cy="113919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Medium"/>
              </a:rPr>
              <a:t>NFC etiketleri</a:t>
            </a:r>
          </a:p>
        </p:txBody>
      </p:sp>
      <p:sp>
        <p:nvSpPr>
          <p:cNvPr name="TextBox 6" id="6"/>
          <p:cNvSpPr txBox="true"/>
          <p:nvPr/>
        </p:nvSpPr>
        <p:spPr>
          <a:xfrm rot="0">
            <a:off x="9144000" y="4168060"/>
            <a:ext cx="9144000" cy="2752725"/>
          </a:xfrm>
          <a:prstGeom prst="rect">
            <a:avLst/>
          </a:prstGeom>
        </p:spPr>
        <p:txBody>
          <a:bodyPr anchor="t" rtlCol="false" tIns="0" lIns="0" bIns="0" rIns="0">
            <a:spAutoFit/>
          </a:bodyPr>
          <a:lstStyle/>
          <a:p>
            <a:pPr algn="l" marL="647700" indent="-323850" lvl="1">
              <a:lnSpc>
                <a:spcPts val="3600"/>
              </a:lnSpc>
              <a:buFont typeface="Arial"/>
              <a:buChar char="•"/>
            </a:pPr>
            <a:r>
              <a:rPr lang="en-US" sz="3000">
                <a:solidFill>
                  <a:srgbClr val="FFFFFF"/>
                </a:solidFill>
                <a:latin typeface="TT Commons Pro Expanded"/>
              </a:rPr>
              <a:t>NFC etiketleri, genellikle küçük, düz ve yapışkanlı etiketlerdir. İçlerinde bir anten ve küçük bir bellek çipi bulunur. Bellek çipi, kullanıcı tarafından programlanabilir ve çeşitli türde veriler saklayabilir.</a:t>
            </a:r>
          </a:p>
          <a:p>
            <a:pPr algn="l">
              <a:lnSpc>
                <a:spcPts val="36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DAGGORYCVz8</dc:identifier>
  <dcterms:modified xsi:type="dcterms:W3CDTF">2011-08-01T06:04:30Z</dcterms:modified>
  <cp:revision>1</cp:revision>
  <dc:title>Navy Modern Drone Navigation System Technology Presentation</dc:title>
</cp:coreProperties>
</file>